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7" r:id="rId2"/>
    <p:sldId id="375" r:id="rId3"/>
    <p:sldId id="385" r:id="rId4"/>
    <p:sldId id="330" r:id="rId5"/>
    <p:sldId id="331" r:id="rId6"/>
    <p:sldId id="317" r:id="rId7"/>
    <p:sldId id="332" r:id="rId8"/>
    <p:sldId id="321" r:id="rId9"/>
    <p:sldId id="310" r:id="rId10"/>
    <p:sldId id="341" r:id="rId11"/>
    <p:sldId id="392" r:id="rId12"/>
    <p:sldId id="333" r:id="rId13"/>
    <p:sldId id="354" r:id="rId14"/>
    <p:sldId id="381" r:id="rId15"/>
    <p:sldId id="382" r:id="rId16"/>
    <p:sldId id="383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84" r:id="rId29"/>
    <p:sldId id="366" r:id="rId30"/>
    <p:sldId id="386" r:id="rId31"/>
    <p:sldId id="367" r:id="rId32"/>
    <p:sldId id="369" r:id="rId33"/>
    <p:sldId id="372" r:id="rId34"/>
    <p:sldId id="370" r:id="rId35"/>
    <p:sldId id="371" r:id="rId36"/>
    <p:sldId id="380" r:id="rId37"/>
    <p:sldId id="376" r:id="rId38"/>
    <p:sldId id="394" r:id="rId39"/>
    <p:sldId id="393" r:id="rId40"/>
    <p:sldId id="374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EDA"/>
    <a:srgbClr val="128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6" autoAdjust="0"/>
    <p:restoredTop sz="94660"/>
  </p:normalViewPr>
  <p:slideViewPr>
    <p:cSldViewPr snapToGrid="0">
      <p:cViewPr>
        <p:scale>
          <a:sx n="75" d="100"/>
          <a:sy n="75" d="100"/>
        </p:scale>
        <p:origin x="162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 Levy Increase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36-484E-B43F-23D24BE7AC2F}"/>
              </c:ext>
            </c:extLst>
          </c:dPt>
          <c:cat>
            <c:strRef>
              <c:f>Sheet1!$A$3:$A$9</c:f>
              <c:strCache>
                <c:ptCount val="7"/>
                <c:pt idx="0">
                  <c:v>Palatine Park District</c:v>
                </c:pt>
                <c:pt idx="1">
                  <c:v>Harper College</c:v>
                </c:pt>
                <c:pt idx="2">
                  <c:v>Palatine Library District </c:v>
                </c:pt>
                <c:pt idx="3">
                  <c:v>School District 15</c:v>
                </c:pt>
                <c:pt idx="4">
                  <c:v>School District 211</c:v>
                </c:pt>
                <c:pt idx="5">
                  <c:v>Palatine Township</c:v>
                </c:pt>
                <c:pt idx="6">
                  <c:v>Village of Palatine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52</c:v>
                </c:pt>
                <c:pt idx="1">
                  <c:v>48</c:v>
                </c:pt>
                <c:pt idx="2">
                  <c:v>34</c:v>
                </c:pt>
                <c:pt idx="3">
                  <c:v>32</c:v>
                </c:pt>
                <c:pt idx="4">
                  <c:v>27</c:v>
                </c:pt>
                <c:pt idx="5">
                  <c:v>21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6-484E-B43F-23D24BE7A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6663640"/>
        <c:axId val="554852160"/>
        <c:axId val="0"/>
      </c:bar3DChart>
      <c:catAx>
        <c:axId val="55666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852160"/>
        <c:crosses val="autoZero"/>
        <c:auto val="1"/>
        <c:lblAlgn val="ctr"/>
        <c:lblOffset val="100"/>
        <c:noMultiLvlLbl val="0"/>
      </c:catAx>
      <c:valAx>
        <c:axId val="554852160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663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FB18-CE0E-41FC-B533-905FD939BFCA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8EB61-F98F-472E-B681-BF355BAEB3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20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79D032-E4C9-47F8-B857-695E47C282D3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66A518-A46D-4286-B86D-60C6C861F0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0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10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5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92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0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8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5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43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19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54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2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27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5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55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28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75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48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18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86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21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55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1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80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88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113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37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51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2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81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26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32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34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70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5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2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1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94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87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3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38D0-4184-4430-AA51-609D1025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D8579-61C8-4D96-AF1E-65B04814A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45671-AD08-4769-9DF5-C0F2A7D3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4B092-4653-4DA7-AB90-EF37185B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AC8B4-83CE-426C-9B10-2E1F7501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3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81C3-98DF-4AD0-A709-09060371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81611-C1A2-4288-BB77-0A292A480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4469E-E2AC-478F-89C0-07313082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F1555-1288-419B-A09D-749680D1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EBFDC-CA24-4497-B758-9BDB7F1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8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D3B2B-49E9-4F2A-8F2E-773E750EF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AF92C-B61D-4A36-A110-B7B1C238B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2D7E6-A871-4E67-A46C-6BDC237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AFE3C-A702-4576-9C2A-377BE45C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32E2-CF59-42F3-A9F7-41E55D59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7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DB316-B698-46F1-A58B-8B5C27E2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F6665-F638-490C-B299-130EC2CC2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93570-BF5F-4BCA-A263-9434E051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C73B-9B0C-4F41-9714-1FE02F8B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CEFB8-9927-4D21-9EDD-BBDA54B6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BF5B-5139-4D20-BD78-70E50B73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3D5FA-A306-4D99-AC2B-B6630191B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F417-2446-473B-83D7-861B6758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89974-1191-421B-A647-78494F48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D100-E2C1-41C6-AEF1-55AE8208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29A1-A0F1-488B-90B3-1D03CB75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DFEE-EE02-42BA-BC57-D1572F15C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565CA-F34A-4D95-B0AF-A9BD7633E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F18C9-B1B7-411F-AC75-B8DAFA43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57301-6713-4E32-BCDA-2C0F040B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759C0-CAA9-474D-A3E4-723186AB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5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7051-64F7-4309-A06A-1D086007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32334-D369-41A0-9EC1-04E31CA0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63623-44D3-4A0C-A92A-9A6D8FF3A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A933C-DDD7-44C5-B6F4-17208A8D0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73833-E413-4317-B716-730928F8D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AF2FB-DA3E-4A55-B1D1-F5F0F6C7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0EFB2-AA6D-4795-9B05-6E599E1B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30276-CF79-43D9-B019-DD2688F2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2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2757-6435-4C64-9390-7C193B82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3BBBD-6D20-438E-B006-1E8C5BC3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234A2-D024-49CA-942F-539CF585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1B039-7FB1-4AD6-8BA3-BEA1CD07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6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3F1BF-0843-450F-AF00-6120D150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729E5-E42A-4699-9490-6229614F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EA297-FDB7-483D-A61A-6D0EB721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5E3A-1F2D-4CC7-9B8B-7D641AE9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674E-F493-461B-B9FA-8E6C68FB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02B2F-1DC0-4263-834A-5C3DDA43D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E2EE5-1E2B-4AAB-8508-9D259F3E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7224E-7D3F-461B-A1F3-88E61B64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EB31-8A20-4D24-9C25-9107C34D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8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505F-CB79-4E7D-A6CF-5BF94C53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7F34B-D9A2-4D92-A866-FA60A7C06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6295B-4130-4529-A231-B5C436032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E4295-4FB8-4B13-AD3B-0822AC23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80E9F-CA9A-4B7B-AC8A-59E19AE8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80EDC-EE01-4158-905B-D39EB367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3FC59-ED32-4767-B942-81F68256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DB5F2-4FBF-4AD6-A1B0-4A02C80C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FD80-FC0A-4F3E-BA9A-761F38468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E55F8-6411-4AFA-9D46-BAEC86223C4F}" type="datetimeFigureOut">
              <a:rPr lang="en-US" smtClean="0"/>
              <a:t>07/28/2022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71AE7-6DC0-48E2-8F7E-58608702F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71C40-D234-491C-AA2C-B35F0D783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1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4">
                <a:lumMod val="60000"/>
                <a:lumOff val="40000"/>
              </a:schemeClr>
            </a:gs>
            <a:gs pos="100000">
              <a:schemeClr val="bg2">
                <a:lumMod val="75000"/>
              </a:schemeClr>
            </a:gs>
            <a:gs pos="100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429A7A0-DAAC-456D-B8DE-5CAEDBF746D8}"/>
              </a:ext>
            </a:extLst>
          </p:cNvPr>
          <p:cNvSpPr txBox="1">
            <a:spLocks noChangeArrowheads="1"/>
          </p:cNvSpPr>
          <p:nvPr/>
        </p:nvSpPr>
        <p:spPr>
          <a:xfrm>
            <a:off x="8468753" y="5645108"/>
            <a:ext cx="3384000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32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Doug Myslinski</a:t>
            </a:r>
          </a:p>
          <a:p>
            <a:pPr algn="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32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Councilman</a:t>
            </a:r>
            <a:endParaRPr lang="en-US" sz="32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6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86E20493-74F4-4471-8F9E-C6359D3C12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" y="88391"/>
            <a:ext cx="4296156" cy="5705857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4F9ADA73-E976-4D27-A1BA-C9EC9F3F139A}"/>
              </a:ext>
            </a:extLst>
          </p:cNvPr>
          <p:cNvSpPr txBox="1">
            <a:spLocks noChangeArrowheads="1"/>
          </p:cNvSpPr>
          <p:nvPr/>
        </p:nvSpPr>
        <p:spPr>
          <a:xfrm>
            <a:off x="5035074" y="1533236"/>
            <a:ext cx="7433499" cy="22786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4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District Three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4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Advisory Meeting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32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July 28, 2022</a:t>
            </a:r>
          </a:p>
        </p:txBody>
      </p:sp>
    </p:spTree>
    <p:extLst>
      <p:ext uri="{BB962C8B-B14F-4D97-AF65-F5344CB8AC3E}">
        <p14:creationId xmlns:p14="http://schemas.microsoft.com/office/powerpoint/2010/main" val="378727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22154" y="200197"/>
            <a:ext cx="8263082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i="1" dirty="0">
                <a:ln w="0"/>
                <a:latin typeface="Arial" charset="0"/>
              </a:rPr>
              <a:t>American Rescue Plan Act (ARPA)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49311" y="1637250"/>
            <a:ext cx="11142688" cy="529978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Significant Focus on Infrastructure and Public Safety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Fire Station 82 - $3 million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Fire Truck - $1.35 million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Police Bodycam/Taser/Dashcam - $3.4 million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Creek Stabilization - $1 million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Lead Service Line Replacement - $390,000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LED Lighting Replacement - $500,000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Outdoor Warning Sirens - $300,000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3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Rectangle 75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2" name="Rectangle 79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3" name="Rectangle 81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813215" y="1644760"/>
            <a:ext cx="3961383" cy="358961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Police Initiatives and Issues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Sergeant Campbell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Officer Stearns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Officer Ghalib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Police Department | Palatine, IL">
            <a:extLst>
              <a:ext uri="{FF2B5EF4-FFF2-40B4-BE49-F238E27FC236}">
                <a16:creationId xmlns:a16="http://schemas.microsoft.com/office/drawing/2014/main" id="{F3269B42-0CED-FEBA-349F-A524C2CCF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385" y="901340"/>
            <a:ext cx="2668205" cy="17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FB110-3BF0-57A7-FFCA-27102A7B33E3}"/>
              </a:ext>
            </a:extLst>
          </p:cNvPr>
          <p:cNvSpPr txBox="1"/>
          <p:nvPr/>
        </p:nvSpPr>
        <p:spPr>
          <a:xfrm>
            <a:off x="966892" y="774033"/>
            <a:ext cx="235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1C90E5-F775-AD33-5AFC-B840BED504ED}"/>
              </a:ext>
            </a:extLst>
          </p:cNvPr>
          <p:cNvSpPr txBox="1"/>
          <p:nvPr/>
        </p:nvSpPr>
        <p:spPr>
          <a:xfrm>
            <a:off x="4359297" y="3135074"/>
            <a:ext cx="235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Police Activity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BF43B1-A5DA-F843-B2E4-FB85E8C53A17}"/>
              </a:ext>
            </a:extLst>
          </p:cNvPr>
          <p:cNvSpPr txBox="1">
            <a:spLocks/>
          </p:cNvSpPr>
          <p:nvPr/>
        </p:nvSpPr>
        <p:spPr>
          <a:xfrm>
            <a:off x="626285" y="1302292"/>
            <a:ext cx="3367217" cy="255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Maintaining Neighborhood Based Policing (NBP)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Walking Beats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 Motorcycle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 Cameras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Recruitment Initiatives</a:t>
            </a:r>
          </a:p>
          <a:p>
            <a:pPr marL="4572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654EF4F-ADF2-EEFB-3363-6C8BA6E517E5}"/>
              </a:ext>
            </a:extLst>
          </p:cNvPr>
          <p:cNvSpPr txBox="1">
            <a:spLocks/>
          </p:cNvSpPr>
          <p:nvPr/>
        </p:nvSpPr>
        <p:spPr>
          <a:xfrm>
            <a:off x="4152946" y="3683293"/>
            <a:ext cx="2765758" cy="2273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domestics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Catalytic Converters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Scams on Seniors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Theft &amp; Burglaries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9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DFBD8-3152-C19D-AD97-A9DAF0BA8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9" y="4121407"/>
            <a:ext cx="3090727" cy="205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4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83220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Development Update</a:t>
            </a:r>
          </a:p>
        </p:txBody>
      </p:sp>
      <p:pic>
        <p:nvPicPr>
          <p:cNvPr id="4098" name="Picture 2" descr="Volkswagen Group">
            <a:extLst>
              <a:ext uri="{FF2B5EF4-FFF2-40B4-BE49-F238E27FC236}">
                <a16:creationId xmlns:a16="http://schemas.microsoft.com/office/drawing/2014/main" id="{A148BBF1-107E-4BC4-B43E-B9B103C0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201" y="2430396"/>
            <a:ext cx="1680929" cy="16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7-Eleven - 753 West Palatine Rd, Palatine, IL 60067-4867 -  TrumpetRatings.com">
            <a:extLst>
              <a:ext uri="{FF2B5EF4-FFF2-40B4-BE49-F238E27FC236}">
                <a16:creationId xmlns:a16="http://schemas.microsoft.com/office/drawing/2014/main" id="{86ED3E16-F116-4358-B010-8DCBCA0E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299" y="2430396"/>
            <a:ext cx="1680929" cy="16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lle Tire Opens 100th Stor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397" y="2430396"/>
            <a:ext cx="3351185" cy="16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Kia logo redesign is confusing even more people | Creative Bloq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813" y="4317431"/>
            <a:ext cx="2938746" cy="16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peyes Louisiana Kitchen Logo | Print coupons, Free gift cards, Popeyes  louisiana kitche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729" y="4317431"/>
            <a:ext cx="1879990" cy="1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ndys logo and symbol, meaning, history, 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719" y="4434051"/>
            <a:ext cx="4277650" cy="14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-Haul | Brands of the World™ | Download vector logos and logotyp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751" y="2430396"/>
            <a:ext cx="1675593" cy="16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7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84286" y="3188455"/>
            <a:ext cx="33734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DEE07F-FB80-46D4-B903-800BFFEC7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67" y="173335"/>
            <a:ext cx="6077805" cy="65491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Star: 5 Points 7">
            <a:extLst>
              <a:ext uri="{FF2B5EF4-FFF2-40B4-BE49-F238E27FC236}">
                <a16:creationId xmlns:a16="http://schemas.microsoft.com/office/drawing/2014/main" id="{65C9494E-9412-445B-BD5A-83B0042ADD55}"/>
              </a:ext>
            </a:extLst>
          </p:cNvPr>
          <p:cNvSpPr/>
          <p:nvPr/>
        </p:nvSpPr>
        <p:spPr>
          <a:xfrm>
            <a:off x="9103536" y="774436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974317" y="1177158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8978015" y="631868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742040" y="1178212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578081" y="1354782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666365" y="1380007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704202" y="1455683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629579" y="1185568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759320" y="3512557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7938098" y="3512557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552267" y="4090636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5957262" y="6029781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6642536" y="6587533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8436733" y="311303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8594390" y="197794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7900706" y="3470708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7699961" y="3824904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2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69822" y="3128706"/>
            <a:ext cx="33734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Far North Area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609" y="779105"/>
            <a:ext cx="8131182" cy="5785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5329288" y="3672094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7855200" y="1691639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92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90"/>
          <a:stretch/>
        </p:blipFill>
        <p:spPr>
          <a:xfrm>
            <a:off x="6417425" y="1046601"/>
            <a:ext cx="5294685" cy="5273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Freeform 8"/>
          <p:cNvSpPr/>
          <p:nvPr/>
        </p:nvSpPr>
        <p:spPr>
          <a:xfrm>
            <a:off x="6874525" y="1335891"/>
            <a:ext cx="3404212" cy="4712369"/>
          </a:xfrm>
          <a:custGeom>
            <a:avLst/>
            <a:gdLst>
              <a:gd name="connsiteX0" fmla="*/ 8313 w 2377440"/>
              <a:gd name="connsiteY0" fmla="*/ 889462 h 3300153"/>
              <a:gd name="connsiteX1" fmla="*/ 1047404 w 2377440"/>
              <a:gd name="connsiteY1" fmla="*/ 0 h 3300153"/>
              <a:gd name="connsiteX2" fmla="*/ 2377440 w 2377440"/>
              <a:gd name="connsiteY2" fmla="*/ 1521229 h 3300153"/>
              <a:gd name="connsiteX3" fmla="*/ 473826 w 2377440"/>
              <a:gd name="connsiteY3" fmla="*/ 3300153 h 3300153"/>
              <a:gd name="connsiteX4" fmla="*/ 0 w 2377440"/>
              <a:gd name="connsiteY4" fmla="*/ 3283527 h 3300153"/>
              <a:gd name="connsiteX5" fmla="*/ 8313 w 2377440"/>
              <a:gd name="connsiteY5" fmla="*/ 889462 h 33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7440" h="3300153">
                <a:moveTo>
                  <a:pt x="8313" y="889462"/>
                </a:moveTo>
                <a:lnTo>
                  <a:pt x="1047404" y="0"/>
                </a:lnTo>
                <a:lnTo>
                  <a:pt x="2377440" y="1521229"/>
                </a:lnTo>
                <a:lnTo>
                  <a:pt x="473826" y="3300153"/>
                </a:lnTo>
                <a:lnTo>
                  <a:pt x="0" y="3283527"/>
                </a:lnTo>
                <a:lnTo>
                  <a:pt x="8313" y="889462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056" y="1469319"/>
            <a:ext cx="4912967" cy="3205908"/>
          </a:xfrm>
          <a:prstGeom prst="rect">
            <a:avLst/>
          </a:prstGeom>
          <a:ln w="444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555" y="4812117"/>
            <a:ext cx="4927681" cy="18535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528199" y="283951"/>
            <a:ext cx="494377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>
              <a:spcBef>
                <a:spcPct val="50000"/>
              </a:spcBef>
            </a:pPr>
            <a:r>
              <a:rPr lang="en-US" altLang="en-US" sz="3200" dirty="0"/>
              <a:t>2240-2296 N. Rand Road</a:t>
            </a:r>
          </a:p>
        </p:txBody>
      </p:sp>
    </p:spTree>
    <p:extLst>
      <p:ext uri="{BB962C8B-B14F-4D97-AF65-F5344CB8AC3E}">
        <p14:creationId xmlns:p14="http://schemas.microsoft.com/office/powerpoint/2010/main" val="188472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075" y="1316422"/>
            <a:ext cx="5930750" cy="5293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433" y="4056929"/>
            <a:ext cx="436077" cy="398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703" y="2489129"/>
            <a:ext cx="2227158" cy="3261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53250" y="3827592"/>
            <a:ext cx="1247293" cy="69521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70056" y="2456762"/>
            <a:ext cx="2081557" cy="339319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60AE34D-E4B1-434F-B737-A32444463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560265"/>
              </p:ext>
            </p:extLst>
          </p:nvPr>
        </p:nvGraphicFramePr>
        <p:xfrm>
          <a:off x="836332" y="2456762"/>
          <a:ext cx="4800969" cy="320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16630393" imgH="11086998" progId="AcroExch.Document.DC">
                  <p:embed/>
                </p:oleObj>
              </mc:Choice>
              <mc:Fallback>
                <p:oleObj name="Acrobat Document" r:id="rId8" imgW="16630393" imgH="11086998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60AE34D-E4B1-434F-B737-A32444463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6332" y="2456762"/>
                        <a:ext cx="4800969" cy="3200334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478114" y="424597"/>
            <a:ext cx="50500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Bloc Dispensary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AF22D-16CF-ACD1-2AE9-9AB36C992052}"/>
              </a:ext>
            </a:extLst>
          </p:cNvPr>
          <p:cNvSpPr txBox="1"/>
          <p:nvPr/>
        </p:nvSpPr>
        <p:spPr>
          <a:xfrm>
            <a:off x="8323236" y="1353085"/>
            <a:ext cx="2988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Lake Cook Road</a:t>
            </a:r>
          </a:p>
        </p:txBody>
      </p:sp>
    </p:spTree>
    <p:extLst>
      <p:ext uri="{BB962C8B-B14F-4D97-AF65-F5344CB8AC3E}">
        <p14:creationId xmlns:p14="http://schemas.microsoft.com/office/powerpoint/2010/main" val="253556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2584" y="3522816"/>
            <a:ext cx="33734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North Area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327" y="252249"/>
            <a:ext cx="7965722" cy="6383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4882059" y="1363782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5627242" y="2165721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10653289" y="4274820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373129" y="6365587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100326" y="4840536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648233" y="4394869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935071" y="4394869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274551" y="5873174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41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Belle Tire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351" y="1479635"/>
            <a:ext cx="3753223" cy="51696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2" descr="Tires Near Me Michigan City IN| Belle Ti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247" y="2566930"/>
            <a:ext cx="5993142" cy="32073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2831487" y="2036905"/>
            <a:ext cx="1683757" cy="3443189"/>
          </a:xfrm>
          <a:custGeom>
            <a:avLst/>
            <a:gdLst>
              <a:gd name="connsiteX0" fmla="*/ 44143 w 1683757"/>
              <a:gd name="connsiteY0" fmla="*/ 3443189 h 3443189"/>
              <a:gd name="connsiteX1" fmla="*/ 0 w 1683757"/>
              <a:gd name="connsiteY1" fmla="*/ 1816187 h 3443189"/>
              <a:gd name="connsiteX2" fmla="*/ 573865 w 1683757"/>
              <a:gd name="connsiteY2" fmla="*/ 1841412 h 3443189"/>
              <a:gd name="connsiteX3" fmla="*/ 573865 w 1683757"/>
              <a:gd name="connsiteY3" fmla="*/ 0 h 3443189"/>
              <a:gd name="connsiteX4" fmla="*/ 1683757 w 1683757"/>
              <a:gd name="connsiteY4" fmla="*/ 0 h 3443189"/>
              <a:gd name="connsiteX5" fmla="*/ 1671145 w 1683757"/>
              <a:gd name="connsiteY5" fmla="*/ 3405352 h 3443189"/>
              <a:gd name="connsiteX6" fmla="*/ 44143 w 1683757"/>
              <a:gd name="connsiteY6" fmla="*/ 3443189 h 344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757" h="3443189">
                <a:moveTo>
                  <a:pt x="44143" y="3443189"/>
                </a:moveTo>
                <a:lnTo>
                  <a:pt x="0" y="1816187"/>
                </a:lnTo>
                <a:lnTo>
                  <a:pt x="573865" y="1841412"/>
                </a:lnTo>
                <a:lnTo>
                  <a:pt x="573865" y="0"/>
                </a:lnTo>
                <a:lnTo>
                  <a:pt x="1683757" y="0"/>
                </a:lnTo>
                <a:lnTo>
                  <a:pt x="1671145" y="3405352"/>
                </a:lnTo>
                <a:lnTo>
                  <a:pt x="44143" y="3443189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048320" y="488135"/>
            <a:ext cx="3797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Volkswagen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31"/>
          <a:stretch/>
        </p:blipFill>
        <p:spPr>
          <a:xfrm>
            <a:off x="5699722" y="1419061"/>
            <a:ext cx="6318794" cy="5213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6" descr="Image result for napleton mazda subaru">
            <a:extLst>
              <a:ext uri="{FF2B5EF4-FFF2-40B4-BE49-F238E27FC236}">
                <a16:creationId xmlns:a16="http://schemas.microsoft.com/office/drawing/2014/main" id="{877F9437-8561-4868-8FAD-5C07738F2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5599" y="4588303"/>
            <a:ext cx="638305" cy="4781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subaru logo">
            <a:extLst>
              <a:ext uri="{FF2B5EF4-FFF2-40B4-BE49-F238E27FC236}">
                <a16:creationId xmlns:a16="http://schemas.microsoft.com/office/drawing/2014/main" id="{4CA7A10F-A266-4150-A5FD-CD23918B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9119" y="3737006"/>
            <a:ext cx="730604" cy="4820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43563">
            <a:off x="6953663" y="417546"/>
            <a:ext cx="2314904" cy="3105699"/>
          </a:xfrm>
          <a:prstGeom prst="rect">
            <a:avLst/>
          </a:prstGeom>
          <a:ln>
            <a:noFill/>
          </a:ln>
        </p:spPr>
      </p:pic>
      <p:sp>
        <p:nvSpPr>
          <p:cNvPr id="16" name="Freeform 15"/>
          <p:cNvSpPr/>
          <p:nvPr/>
        </p:nvSpPr>
        <p:spPr>
          <a:xfrm>
            <a:off x="6123641" y="1749404"/>
            <a:ext cx="3771111" cy="1992761"/>
          </a:xfrm>
          <a:custGeom>
            <a:avLst/>
            <a:gdLst>
              <a:gd name="connsiteX0" fmla="*/ 0 w 3771111"/>
              <a:gd name="connsiteY0" fmla="*/ 56755 h 1992761"/>
              <a:gd name="connsiteX1" fmla="*/ 3771111 w 3771111"/>
              <a:gd name="connsiteY1" fmla="*/ 0 h 1992761"/>
              <a:gd name="connsiteX2" fmla="*/ 2263928 w 3771111"/>
              <a:gd name="connsiteY2" fmla="*/ 1179260 h 1992761"/>
              <a:gd name="connsiteX3" fmla="*/ 2377440 w 3771111"/>
              <a:gd name="connsiteY3" fmla="*/ 1324303 h 1992761"/>
              <a:gd name="connsiteX4" fmla="*/ 1469346 w 3771111"/>
              <a:gd name="connsiteY4" fmla="*/ 1992761 h 1992761"/>
              <a:gd name="connsiteX5" fmla="*/ 0 w 3771111"/>
              <a:gd name="connsiteY5" fmla="*/ 56755 h 199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1111" h="1992761">
                <a:moveTo>
                  <a:pt x="0" y="56755"/>
                </a:moveTo>
                <a:lnTo>
                  <a:pt x="3771111" y="0"/>
                </a:lnTo>
                <a:lnTo>
                  <a:pt x="2263928" y="1179260"/>
                </a:lnTo>
                <a:lnTo>
                  <a:pt x="2377440" y="1324303"/>
                </a:lnTo>
                <a:lnTo>
                  <a:pt x="1469346" y="1992761"/>
                </a:lnTo>
                <a:lnTo>
                  <a:pt x="0" y="56755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 descr="VW is changing its logo for the first time since 2000, but it's not alone -  Roadshow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6077" y="1585415"/>
            <a:ext cx="1066262" cy="1059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907577" y="1397025"/>
            <a:ext cx="28533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VW dealership to break ground on larger facility - San Antonio Express-New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9" y="4248105"/>
            <a:ext cx="6116881" cy="19338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163608" y="5087689"/>
            <a:ext cx="515389" cy="10806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3672" y="0"/>
            <a:ext cx="2271080" cy="1335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5e71e8d9-813b-4384-93ba-351ebe4022a8@namprd09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445" y="2026730"/>
            <a:ext cx="4609839" cy="195492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BB4936-5B76-CF2F-332D-A27751AC8B64}"/>
              </a:ext>
            </a:extLst>
          </p:cNvPr>
          <p:cNvSpPr txBox="1"/>
          <p:nvPr/>
        </p:nvSpPr>
        <p:spPr>
          <a:xfrm rot="3130388">
            <a:off x="6772414" y="4903261"/>
            <a:ext cx="2988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N. Rand Rd.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7D9372-2262-23B8-B81C-19358A40E3D1}"/>
              </a:ext>
            </a:extLst>
          </p:cNvPr>
          <p:cNvSpPr txBox="1"/>
          <p:nvPr/>
        </p:nvSpPr>
        <p:spPr>
          <a:xfrm rot="18696625">
            <a:off x="9652524" y="5102187"/>
            <a:ext cx="2988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N. Old Hicks Rd.</a:t>
            </a:r>
          </a:p>
        </p:txBody>
      </p:sp>
    </p:spTree>
    <p:extLst>
      <p:ext uri="{BB962C8B-B14F-4D97-AF65-F5344CB8AC3E}">
        <p14:creationId xmlns:p14="http://schemas.microsoft.com/office/powerpoint/2010/main" val="89636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4">
                <a:lumMod val="60000"/>
                <a:lumOff val="40000"/>
              </a:schemeClr>
            </a:gs>
            <a:gs pos="100000">
              <a:schemeClr val="bg2">
                <a:lumMod val="75000"/>
              </a:schemeClr>
            </a:gs>
            <a:gs pos="100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429A7A0-DAAC-456D-B8DE-5CAEDBF746D8}"/>
              </a:ext>
            </a:extLst>
          </p:cNvPr>
          <p:cNvSpPr txBox="1">
            <a:spLocks noChangeArrowheads="1"/>
          </p:cNvSpPr>
          <p:nvPr/>
        </p:nvSpPr>
        <p:spPr>
          <a:xfrm>
            <a:off x="4637991" y="276389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Jim Schwantz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Mayor</a:t>
            </a:r>
            <a:endParaRPr kumimoji="0" lang="en-US" sz="2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86E20493-74F4-4471-8F9E-C6359D3C12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" y="88391"/>
            <a:ext cx="4296156" cy="570585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A718B7A-B9F0-47ED-AE6F-692D0F8A9C78}"/>
              </a:ext>
            </a:extLst>
          </p:cNvPr>
          <p:cNvSpPr txBox="1">
            <a:spLocks noChangeArrowheads="1"/>
          </p:cNvSpPr>
          <p:nvPr/>
        </p:nvSpPr>
        <p:spPr>
          <a:xfrm>
            <a:off x="6232716" y="4374185"/>
            <a:ext cx="4564642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Hadley </a:t>
            </a:r>
            <a:r>
              <a:rPr lang="en-US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Skeffington-Vos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Deputy Village Manager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8F0CAC-52DA-4387-8A09-554CF4A17B29}"/>
              </a:ext>
            </a:extLst>
          </p:cNvPr>
          <p:cNvSpPr txBox="1">
            <a:spLocks noChangeArrowheads="1"/>
          </p:cNvSpPr>
          <p:nvPr/>
        </p:nvSpPr>
        <p:spPr>
          <a:xfrm>
            <a:off x="8414994" y="276389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Doug Myslinski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Village Council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E8FAD59-C405-456D-AD9C-742D5012FEAD}"/>
              </a:ext>
            </a:extLst>
          </p:cNvPr>
          <p:cNvSpPr txBox="1">
            <a:spLocks noChangeArrowheads="1"/>
          </p:cNvSpPr>
          <p:nvPr/>
        </p:nvSpPr>
        <p:spPr>
          <a:xfrm>
            <a:off x="4637991" y="1457383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Reid Ottesen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Village Manager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54FF66F-9AED-47C3-BA96-AA9C2FD5447E}"/>
              </a:ext>
            </a:extLst>
          </p:cNvPr>
          <p:cNvSpPr txBox="1">
            <a:spLocks noChangeArrowheads="1"/>
          </p:cNvSpPr>
          <p:nvPr/>
        </p:nvSpPr>
        <p:spPr>
          <a:xfrm>
            <a:off x="4637991" y="2838503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Mike Campbell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Sergeant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29A628D-42BE-4736-A35E-DA915981FB05}"/>
              </a:ext>
            </a:extLst>
          </p:cNvPr>
          <p:cNvSpPr txBox="1">
            <a:spLocks noChangeArrowheads="1"/>
          </p:cNvSpPr>
          <p:nvPr/>
        </p:nvSpPr>
        <p:spPr>
          <a:xfrm>
            <a:off x="8414994" y="1457383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Matt Barry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PW Director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86959A5-3218-6C8D-F13B-5F69BEA8A7CB}"/>
              </a:ext>
            </a:extLst>
          </p:cNvPr>
          <p:cNvSpPr txBox="1">
            <a:spLocks noChangeArrowheads="1"/>
          </p:cNvSpPr>
          <p:nvPr/>
        </p:nvSpPr>
        <p:spPr>
          <a:xfrm>
            <a:off x="8414994" y="2838503"/>
            <a:ext cx="3384000" cy="1180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Chris Stearns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Patrol Officer</a:t>
            </a:r>
            <a:endParaRPr kumimoji="0" lang="en-US" sz="2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86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McGrath Kia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2" y="1842989"/>
            <a:ext cx="5088137" cy="48636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971654" y="2382299"/>
            <a:ext cx="3677509" cy="2865336"/>
          </a:xfrm>
          <a:custGeom>
            <a:avLst/>
            <a:gdLst>
              <a:gd name="connsiteX0" fmla="*/ 0 w 4773799"/>
              <a:gd name="connsiteY0" fmla="*/ 3827867 h 3827867"/>
              <a:gd name="connsiteX1" fmla="*/ 31531 w 4773799"/>
              <a:gd name="connsiteY1" fmla="*/ 0 h 3827867"/>
              <a:gd name="connsiteX2" fmla="*/ 1475653 w 4773799"/>
              <a:gd name="connsiteY2" fmla="*/ 31531 h 3827867"/>
              <a:gd name="connsiteX3" fmla="*/ 1469346 w 4773799"/>
              <a:gd name="connsiteY3" fmla="*/ 1595470 h 3827867"/>
              <a:gd name="connsiteX4" fmla="*/ 4773799 w 4773799"/>
              <a:gd name="connsiteY4" fmla="*/ 1608082 h 3827867"/>
              <a:gd name="connsiteX5" fmla="*/ 4735961 w 4773799"/>
              <a:gd name="connsiteY5" fmla="*/ 3197247 h 3827867"/>
              <a:gd name="connsiteX6" fmla="*/ 4218853 w 4773799"/>
              <a:gd name="connsiteY6" fmla="*/ 3808949 h 3827867"/>
              <a:gd name="connsiteX7" fmla="*/ 0 w 4773799"/>
              <a:gd name="connsiteY7" fmla="*/ 3827867 h 3827867"/>
              <a:gd name="connsiteX0" fmla="*/ 0 w 4773799"/>
              <a:gd name="connsiteY0" fmla="*/ 3827867 h 3827867"/>
              <a:gd name="connsiteX1" fmla="*/ 31531 w 4773799"/>
              <a:gd name="connsiteY1" fmla="*/ 0 h 3827867"/>
              <a:gd name="connsiteX2" fmla="*/ 1475653 w 4773799"/>
              <a:gd name="connsiteY2" fmla="*/ 6306 h 3827867"/>
              <a:gd name="connsiteX3" fmla="*/ 1469346 w 4773799"/>
              <a:gd name="connsiteY3" fmla="*/ 1595470 h 3827867"/>
              <a:gd name="connsiteX4" fmla="*/ 4773799 w 4773799"/>
              <a:gd name="connsiteY4" fmla="*/ 1608082 h 3827867"/>
              <a:gd name="connsiteX5" fmla="*/ 4735961 w 4773799"/>
              <a:gd name="connsiteY5" fmla="*/ 3197247 h 3827867"/>
              <a:gd name="connsiteX6" fmla="*/ 4218853 w 4773799"/>
              <a:gd name="connsiteY6" fmla="*/ 3808949 h 3827867"/>
              <a:gd name="connsiteX7" fmla="*/ 0 w 4773799"/>
              <a:gd name="connsiteY7" fmla="*/ 3827867 h 38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3799" h="3827867">
                <a:moveTo>
                  <a:pt x="0" y="3827867"/>
                </a:moveTo>
                <a:lnTo>
                  <a:pt x="31531" y="0"/>
                </a:lnTo>
                <a:lnTo>
                  <a:pt x="1475653" y="6306"/>
                </a:lnTo>
                <a:cubicBezTo>
                  <a:pt x="1473551" y="527619"/>
                  <a:pt x="1471448" y="1074157"/>
                  <a:pt x="1469346" y="1595470"/>
                </a:cubicBezTo>
                <a:lnTo>
                  <a:pt x="4773799" y="1608082"/>
                </a:lnTo>
                <a:lnTo>
                  <a:pt x="4735961" y="3197247"/>
                </a:lnTo>
                <a:lnTo>
                  <a:pt x="4218853" y="3808949"/>
                </a:lnTo>
                <a:lnTo>
                  <a:pt x="0" y="382786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08037" y="3410802"/>
            <a:ext cx="3994803" cy="25968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644" y="2144093"/>
            <a:ext cx="5474844" cy="1641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612EE-2735-C22F-7E24-407F9EAF6275}"/>
              </a:ext>
            </a:extLst>
          </p:cNvPr>
          <p:cNvSpPr txBox="1"/>
          <p:nvPr/>
        </p:nvSpPr>
        <p:spPr>
          <a:xfrm>
            <a:off x="2043660" y="5786945"/>
            <a:ext cx="2988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Dundee Rd.</a:t>
            </a:r>
          </a:p>
        </p:txBody>
      </p:sp>
    </p:spTree>
    <p:extLst>
      <p:ext uri="{BB962C8B-B14F-4D97-AF65-F5344CB8AC3E}">
        <p14:creationId xmlns:p14="http://schemas.microsoft.com/office/powerpoint/2010/main" val="3420306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189105" y="591071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Popeye’s Chicken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18" y="1903645"/>
            <a:ext cx="3499442" cy="46873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253522" y="2203373"/>
            <a:ext cx="1701533" cy="342807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763" y="2994959"/>
            <a:ext cx="1820799" cy="3729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2" descr="Popeyes Changes Logo, Redesigns Restaurants for Global Expansion Pus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6582" y="2136089"/>
            <a:ext cx="6068453" cy="29301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918" y="5993175"/>
            <a:ext cx="215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Dundee Road</a:t>
            </a:r>
          </a:p>
        </p:txBody>
      </p:sp>
    </p:spTree>
    <p:extLst>
      <p:ext uri="{BB962C8B-B14F-4D97-AF65-F5344CB8AC3E}">
        <p14:creationId xmlns:p14="http://schemas.microsoft.com/office/powerpoint/2010/main" val="2189170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Wendy’s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40" y="1903645"/>
            <a:ext cx="4402047" cy="4695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1542361" y="2814723"/>
            <a:ext cx="3305062" cy="3213347"/>
          </a:xfrm>
          <a:custGeom>
            <a:avLst/>
            <a:gdLst>
              <a:gd name="connsiteX0" fmla="*/ 0 w 4288220"/>
              <a:gd name="connsiteY0" fmla="*/ 2503564 h 4054891"/>
              <a:gd name="connsiteX1" fmla="*/ 1898168 w 4288220"/>
              <a:gd name="connsiteY1" fmla="*/ 0 h 4054891"/>
              <a:gd name="connsiteX2" fmla="*/ 4288220 w 4288220"/>
              <a:gd name="connsiteY2" fmla="*/ 0 h 4054891"/>
              <a:gd name="connsiteX3" fmla="*/ 4250383 w 4288220"/>
              <a:gd name="connsiteY3" fmla="*/ 2421584 h 4054891"/>
              <a:gd name="connsiteX4" fmla="*/ 3708049 w 4288220"/>
              <a:gd name="connsiteY4" fmla="*/ 3304453 h 4054891"/>
              <a:gd name="connsiteX5" fmla="*/ 3020673 w 4288220"/>
              <a:gd name="connsiteY5" fmla="*/ 2781038 h 4054891"/>
              <a:gd name="connsiteX6" fmla="*/ 2049517 w 4288220"/>
              <a:gd name="connsiteY6" fmla="*/ 4054891 h 4054891"/>
              <a:gd name="connsiteX7" fmla="*/ 0 w 4288220"/>
              <a:gd name="connsiteY7" fmla="*/ 2503564 h 405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8220" h="4054891">
                <a:moveTo>
                  <a:pt x="0" y="2503564"/>
                </a:moveTo>
                <a:lnTo>
                  <a:pt x="1898168" y="0"/>
                </a:lnTo>
                <a:lnTo>
                  <a:pt x="4288220" y="0"/>
                </a:lnTo>
                <a:lnTo>
                  <a:pt x="4250383" y="2421584"/>
                </a:lnTo>
                <a:lnTo>
                  <a:pt x="3708049" y="3304453"/>
                </a:lnTo>
                <a:lnTo>
                  <a:pt x="3020673" y="2781038"/>
                </a:lnTo>
                <a:lnTo>
                  <a:pt x="2049517" y="4054891"/>
                </a:lnTo>
                <a:lnTo>
                  <a:pt x="0" y="2503564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565" y="2380397"/>
            <a:ext cx="4435652" cy="42713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07" y="1379121"/>
            <a:ext cx="6524556" cy="17371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0727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Tore &amp; Luke’s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093" y="3387717"/>
            <a:ext cx="5171091" cy="33022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655" y="1803665"/>
            <a:ext cx="1934833" cy="26323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821" y="2181948"/>
            <a:ext cx="4892879" cy="45080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125915" y="2865119"/>
            <a:ext cx="1628775" cy="24194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624" y="1803665"/>
            <a:ext cx="3732819" cy="14061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596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959750" y="240979"/>
            <a:ext cx="4633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U-Haul Self Storage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74" y="1997322"/>
            <a:ext cx="3866571" cy="39305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 descr="d373e9ad-45e5-4bd7-b548-c292dd0ba39b@namprd0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372" y="1997322"/>
            <a:ext cx="7577301" cy="180988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3c078036-d793-4027-915c-ef9e53a28427@namprd09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371" y="3940632"/>
            <a:ext cx="7593437" cy="26367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014367" y="4042279"/>
            <a:ext cx="774294" cy="134823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1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798" y="321335"/>
            <a:ext cx="3715138" cy="44142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9134366" y="557757"/>
            <a:ext cx="2121386" cy="3760856"/>
          </a:xfrm>
          <a:custGeom>
            <a:avLst/>
            <a:gdLst>
              <a:gd name="connsiteX0" fmla="*/ 0 w 2333297"/>
              <a:gd name="connsiteY0" fmla="*/ 0 h 3941379"/>
              <a:gd name="connsiteX1" fmla="*/ 2280745 w 2333297"/>
              <a:gd name="connsiteY1" fmla="*/ 0 h 3941379"/>
              <a:gd name="connsiteX2" fmla="*/ 2333297 w 2333297"/>
              <a:gd name="connsiteY2" fmla="*/ 3941379 h 3941379"/>
              <a:gd name="connsiteX3" fmla="*/ 73573 w 2333297"/>
              <a:gd name="connsiteY3" fmla="*/ 2322786 h 3941379"/>
              <a:gd name="connsiteX4" fmla="*/ 0 w 2333297"/>
              <a:gd name="connsiteY4" fmla="*/ 0 h 3941379"/>
              <a:gd name="connsiteX0" fmla="*/ 21021 w 2354318"/>
              <a:gd name="connsiteY0" fmla="*/ 0 h 3941379"/>
              <a:gd name="connsiteX1" fmla="*/ 2301766 w 2354318"/>
              <a:gd name="connsiteY1" fmla="*/ 0 h 3941379"/>
              <a:gd name="connsiteX2" fmla="*/ 2354318 w 2354318"/>
              <a:gd name="connsiteY2" fmla="*/ 3941379 h 3941379"/>
              <a:gd name="connsiteX3" fmla="*/ 0 w 2354318"/>
              <a:gd name="connsiteY3" fmla="*/ 2270234 h 3941379"/>
              <a:gd name="connsiteX4" fmla="*/ 21021 w 2354318"/>
              <a:gd name="connsiteY4" fmla="*/ 0 h 3941379"/>
              <a:gd name="connsiteX0" fmla="*/ 0 w 2333297"/>
              <a:gd name="connsiteY0" fmla="*/ 0 h 3941379"/>
              <a:gd name="connsiteX1" fmla="*/ 2280745 w 2333297"/>
              <a:gd name="connsiteY1" fmla="*/ 0 h 3941379"/>
              <a:gd name="connsiteX2" fmla="*/ 2333297 w 2333297"/>
              <a:gd name="connsiteY2" fmla="*/ 3941379 h 3941379"/>
              <a:gd name="connsiteX3" fmla="*/ 21021 w 2333297"/>
              <a:gd name="connsiteY3" fmla="*/ 2301765 h 3941379"/>
              <a:gd name="connsiteX4" fmla="*/ 0 w 2333297"/>
              <a:gd name="connsiteY4" fmla="*/ 0 h 39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297" h="3941379">
                <a:moveTo>
                  <a:pt x="0" y="0"/>
                </a:moveTo>
                <a:lnTo>
                  <a:pt x="2280745" y="0"/>
                </a:lnTo>
                <a:lnTo>
                  <a:pt x="2333297" y="3941379"/>
                </a:lnTo>
                <a:lnTo>
                  <a:pt x="21021" y="2301765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95294" y="477555"/>
            <a:ext cx="6306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Children’s Land</a:t>
            </a:r>
          </a:p>
        </p:txBody>
      </p:sp>
      <p:pic>
        <p:nvPicPr>
          <p:cNvPr id="3074" name="Picture 2" descr="ab041b08-408b-47b4-a158-35350878b055@namprd0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42" y="3092251"/>
            <a:ext cx="8524656" cy="328661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3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98479" y="101530"/>
            <a:ext cx="60510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Central Area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648233" y="2128867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017" y="1813547"/>
            <a:ext cx="7684930" cy="4922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2716957" y="3063397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8699942" y="4587787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4956965" y="2282925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9581874" y="2186676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4">
            <a:extLst>
              <a:ext uri="{FF2B5EF4-FFF2-40B4-BE49-F238E27FC236}">
                <a16:creationId xmlns:a16="http://schemas.microsoft.com/office/drawing/2014/main" id="{2977F154-FFE1-483E-869D-C3E05503A15C}"/>
              </a:ext>
            </a:extLst>
          </p:cNvPr>
          <p:cNvSpPr/>
          <p:nvPr/>
        </p:nvSpPr>
        <p:spPr>
          <a:xfrm>
            <a:off x="4612629" y="2174383"/>
            <a:ext cx="277475" cy="270467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9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4" y="477555"/>
            <a:ext cx="6306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7-Eleven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73" y="1636697"/>
            <a:ext cx="7812760" cy="33638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67" y="4087302"/>
            <a:ext cx="4553179" cy="25904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87" y="222320"/>
            <a:ext cx="3430727" cy="65259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8673869" y="291009"/>
            <a:ext cx="2589220" cy="5674010"/>
          </a:xfrm>
          <a:custGeom>
            <a:avLst/>
            <a:gdLst>
              <a:gd name="connsiteX0" fmla="*/ 0 w 2585545"/>
              <a:gd name="connsiteY0" fmla="*/ 25224 h 5549462"/>
              <a:gd name="connsiteX1" fmla="*/ 37837 w 2585545"/>
              <a:gd name="connsiteY1" fmla="*/ 5246764 h 5549462"/>
              <a:gd name="connsiteX2" fmla="*/ 126124 w 2585545"/>
              <a:gd name="connsiteY2" fmla="*/ 5454869 h 5549462"/>
              <a:gd name="connsiteX3" fmla="*/ 334229 w 2585545"/>
              <a:gd name="connsiteY3" fmla="*/ 5549462 h 5549462"/>
              <a:gd name="connsiteX4" fmla="*/ 2276541 w 2585545"/>
              <a:gd name="connsiteY4" fmla="*/ 5543155 h 5549462"/>
              <a:gd name="connsiteX5" fmla="*/ 2263928 w 2585545"/>
              <a:gd name="connsiteY5" fmla="*/ 3405351 h 5549462"/>
              <a:gd name="connsiteX6" fmla="*/ 2585545 w 2585545"/>
              <a:gd name="connsiteY6" fmla="*/ 3392739 h 5549462"/>
              <a:gd name="connsiteX7" fmla="*/ 2585545 w 2585545"/>
              <a:gd name="connsiteY7" fmla="*/ 0 h 5549462"/>
              <a:gd name="connsiteX8" fmla="*/ 0 w 2585545"/>
              <a:gd name="connsiteY8" fmla="*/ 25224 h 554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545" h="5549462">
                <a:moveTo>
                  <a:pt x="0" y="25224"/>
                </a:moveTo>
                <a:lnTo>
                  <a:pt x="37837" y="5246764"/>
                </a:lnTo>
                <a:lnTo>
                  <a:pt x="126124" y="5454869"/>
                </a:lnTo>
                <a:lnTo>
                  <a:pt x="334229" y="5549462"/>
                </a:lnTo>
                <a:lnTo>
                  <a:pt x="2276541" y="5543155"/>
                </a:lnTo>
                <a:cubicBezTo>
                  <a:pt x="2272337" y="4830554"/>
                  <a:pt x="2268132" y="4117952"/>
                  <a:pt x="2263928" y="3405351"/>
                </a:cubicBezTo>
                <a:lnTo>
                  <a:pt x="2585545" y="3392739"/>
                </a:lnTo>
                <a:lnTo>
                  <a:pt x="2585545" y="0"/>
                </a:lnTo>
                <a:lnTo>
                  <a:pt x="0" y="25224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4" descr="7-Eleven - 753 West Palatine Rd, Palatine, IL 60067-4867 -  TrumpetRatings.com">
            <a:extLst>
              <a:ext uri="{FF2B5EF4-FFF2-40B4-BE49-F238E27FC236}">
                <a16:creationId xmlns:a16="http://schemas.microsoft.com/office/drawing/2014/main" id="{86ED3E16-F116-4358-B010-8DCBCA0E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762" y="4427916"/>
            <a:ext cx="1411238" cy="14112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2A8FB-5F8F-B4C3-5315-995E09C60332}"/>
              </a:ext>
            </a:extLst>
          </p:cNvPr>
          <p:cNvSpPr txBox="1"/>
          <p:nvPr/>
        </p:nvSpPr>
        <p:spPr>
          <a:xfrm>
            <a:off x="9100458" y="6451014"/>
            <a:ext cx="30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E. Palatine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C5881-369F-D093-739A-D3D38BF9D0C0}"/>
              </a:ext>
            </a:extLst>
          </p:cNvPr>
          <p:cNvSpPr txBox="1"/>
          <p:nvPr/>
        </p:nvSpPr>
        <p:spPr>
          <a:xfrm rot="16200000">
            <a:off x="7202846" y="2174892"/>
            <a:ext cx="236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N. Hicks Rd.</a:t>
            </a:r>
          </a:p>
        </p:txBody>
      </p:sp>
    </p:spTree>
    <p:extLst>
      <p:ext uri="{BB962C8B-B14F-4D97-AF65-F5344CB8AC3E}">
        <p14:creationId xmlns:p14="http://schemas.microsoft.com/office/powerpoint/2010/main" val="168991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613854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Pizza Bella – 16 N. Brockway Street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58" y="1906857"/>
            <a:ext cx="5145119" cy="4750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295489" y="3503367"/>
            <a:ext cx="886744" cy="109386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02" y="2125967"/>
            <a:ext cx="6312047" cy="3984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566700-B6CC-897A-FC5C-2185D36EF214}"/>
              </a:ext>
            </a:extLst>
          </p:cNvPr>
          <p:cNvSpPr txBox="1"/>
          <p:nvPr/>
        </p:nvSpPr>
        <p:spPr>
          <a:xfrm>
            <a:off x="7795684" y="6304003"/>
            <a:ext cx="236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W. Palatine Road</a:t>
            </a:r>
          </a:p>
        </p:txBody>
      </p:sp>
    </p:spTree>
    <p:extLst>
      <p:ext uri="{BB962C8B-B14F-4D97-AF65-F5344CB8AC3E}">
        <p14:creationId xmlns:p14="http://schemas.microsoft.com/office/powerpoint/2010/main" val="272351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29192" y="483448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32 – 60 W. Palatine Road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2" y="1992764"/>
            <a:ext cx="6439450" cy="19993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2" y="4223042"/>
            <a:ext cx="6439450" cy="19384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262" y="2185074"/>
            <a:ext cx="4935108" cy="29708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733841" y="2588964"/>
            <a:ext cx="3448279" cy="202710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4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89" y="1755733"/>
            <a:ext cx="8408538" cy="50381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22154" y="587995"/>
            <a:ext cx="826308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1" dirty="0">
                <a:ln w="0"/>
                <a:latin typeface="Arial" charset="0"/>
              </a:rPr>
              <a:t>Village Council District Map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89" y="2003796"/>
            <a:ext cx="2729212" cy="22710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5CD8C5-F35B-C31A-8F93-4CD4DFE9990E}"/>
              </a:ext>
            </a:extLst>
          </p:cNvPr>
          <p:cNvCxnSpPr>
            <a:cxnSpLocks/>
          </p:cNvCxnSpPr>
          <p:nvPr/>
        </p:nvCxnSpPr>
        <p:spPr>
          <a:xfrm>
            <a:off x="3675888" y="1834896"/>
            <a:ext cx="504748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050A4-CCE0-111B-5DE6-90BFBB87FC33}"/>
              </a:ext>
            </a:extLst>
          </p:cNvPr>
          <p:cNvCxnSpPr>
            <a:cxnSpLocks/>
          </p:cNvCxnSpPr>
          <p:nvPr/>
        </p:nvCxnSpPr>
        <p:spPr>
          <a:xfrm>
            <a:off x="3675888" y="3371088"/>
            <a:ext cx="1524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76A546-B4F3-43C5-0410-29AF0C493725}"/>
              </a:ext>
            </a:extLst>
          </p:cNvPr>
          <p:cNvCxnSpPr>
            <a:cxnSpLocks/>
          </p:cNvCxnSpPr>
          <p:nvPr/>
        </p:nvCxnSpPr>
        <p:spPr>
          <a:xfrm flipV="1">
            <a:off x="3675888" y="1834896"/>
            <a:ext cx="0" cy="153619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D3F861-9F70-33BB-D799-F43ECACDCC33}"/>
              </a:ext>
            </a:extLst>
          </p:cNvPr>
          <p:cNvCxnSpPr>
            <a:cxnSpLocks/>
          </p:cNvCxnSpPr>
          <p:nvPr/>
        </p:nvCxnSpPr>
        <p:spPr>
          <a:xfrm>
            <a:off x="5199888" y="2389632"/>
            <a:ext cx="0" cy="98145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9493A5-BB1A-33EB-C9B4-AA064C5C363C}"/>
              </a:ext>
            </a:extLst>
          </p:cNvPr>
          <p:cNvCxnSpPr>
            <a:cxnSpLocks/>
          </p:cNvCxnSpPr>
          <p:nvPr/>
        </p:nvCxnSpPr>
        <p:spPr>
          <a:xfrm>
            <a:off x="5236464" y="2432304"/>
            <a:ext cx="19872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3DB9EA-3CD3-184E-E7AA-F96EF50BC94D}"/>
              </a:ext>
            </a:extLst>
          </p:cNvPr>
          <p:cNvCxnSpPr>
            <a:cxnSpLocks/>
          </p:cNvCxnSpPr>
          <p:nvPr/>
        </p:nvCxnSpPr>
        <p:spPr>
          <a:xfrm>
            <a:off x="7223760" y="3895344"/>
            <a:ext cx="71323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3C49D5-4AFE-09B0-2D00-653B564A4523}"/>
              </a:ext>
            </a:extLst>
          </p:cNvPr>
          <p:cNvCxnSpPr>
            <a:cxnSpLocks/>
          </p:cNvCxnSpPr>
          <p:nvPr/>
        </p:nvCxnSpPr>
        <p:spPr>
          <a:xfrm>
            <a:off x="7205472" y="2432304"/>
            <a:ext cx="0" cy="146304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023FBA-92AF-96FE-DB87-13919C22F914}"/>
              </a:ext>
            </a:extLst>
          </p:cNvPr>
          <p:cNvCxnSpPr>
            <a:cxnSpLocks/>
          </p:cNvCxnSpPr>
          <p:nvPr/>
        </p:nvCxnSpPr>
        <p:spPr>
          <a:xfrm flipV="1">
            <a:off x="7888224" y="1834896"/>
            <a:ext cx="835152" cy="206044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8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654736" y="285616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Former </a:t>
            </a:r>
            <a:r>
              <a:rPr lang="en-US" sz="3600" b="1" i="1" dirty="0" err="1">
                <a:ln w="0"/>
                <a:latin typeface="Arial" charset="0"/>
              </a:rPr>
              <a:t>Kinsch</a:t>
            </a:r>
            <a:r>
              <a:rPr lang="en-US" sz="3600" b="1" i="1" dirty="0">
                <a:ln w="0"/>
                <a:latin typeface="Arial" charset="0"/>
              </a:rPr>
              <a:t> Nursery Property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881" y="2873558"/>
            <a:ext cx="4720051" cy="3808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616" y="4725323"/>
            <a:ext cx="6799934" cy="12569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685" y="3177284"/>
            <a:ext cx="2785486" cy="12226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963" y="1257314"/>
            <a:ext cx="3547307" cy="3112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Freeform 12"/>
          <p:cNvSpPr/>
          <p:nvPr/>
        </p:nvSpPr>
        <p:spPr>
          <a:xfrm>
            <a:off x="5461175" y="2167348"/>
            <a:ext cx="1654254" cy="1565483"/>
          </a:xfrm>
          <a:custGeom>
            <a:avLst/>
            <a:gdLst>
              <a:gd name="connsiteX0" fmla="*/ 1820487 w 2901142"/>
              <a:gd name="connsiteY0" fmla="*/ 33251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20487 w 2901142"/>
              <a:gd name="connsiteY10" fmla="*/ 33251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666787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1142" h="1970117">
                <a:moveTo>
                  <a:pt x="1845425" y="16626"/>
                </a:moveTo>
                <a:lnTo>
                  <a:pt x="1820487" y="590204"/>
                </a:lnTo>
                <a:lnTo>
                  <a:pt x="1097280" y="598517"/>
                </a:lnTo>
                <a:lnTo>
                  <a:pt x="1130531" y="839586"/>
                </a:lnTo>
                <a:lnTo>
                  <a:pt x="124691" y="847898"/>
                </a:lnTo>
                <a:lnTo>
                  <a:pt x="141316" y="1670858"/>
                </a:lnTo>
                <a:lnTo>
                  <a:pt x="0" y="1666787"/>
                </a:lnTo>
                <a:lnTo>
                  <a:pt x="33251" y="1945178"/>
                </a:lnTo>
                <a:lnTo>
                  <a:pt x="2901142" y="1970117"/>
                </a:lnTo>
                <a:lnTo>
                  <a:pt x="2892829" y="0"/>
                </a:lnTo>
                <a:lnTo>
                  <a:pt x="1845425" y="16626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7321506" y="3279227"/>
            <a:ext cx="4242096" cy="3267223"/>
          </a:xfrm>
          <a:custGeom>
            <a:avLst/>
            <a:gdLst>
              <a:gd name="connsiteX0" fmla="*/ 1820487 w 2901142"/>
              <a:gd name="connsiteY0" fmla="*/ 33251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20487 w 2901142"/>
              <a:gd name="connsiteY10" fmla="*/ 33251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666787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1142" h="1970117">
                <a:moveTo>
                  <a:pt x="1845425" y="16626"/>
                </a:moveTo>
                <a:lnTo>
                  <a:pt x="1820487" y="590204"/>
                </a:lnTo>
                <a:lnTo>
                  <a:pt x="1097280" y="598517"/>
                </a:lnTo>
                <a:lnTo>
                  <a:pt x="1130531" y="839586"/>
                </a:lnTo>
                <a:lnTo>
                  <a:pt x="124691" y="847898"/>
                </a:lnTo>
                <a:lnTo>
                  <a:pt x="141316" y="1670858"/>
                </a:lnTo>
                <a:lnTo>
                  <a:pt x="0" y="1666787"/>
                </a:lnTo>
                <a:lnTo>
                  <a:pt x="33251" y="1945178"/>
                </a:lnTo>
                <a:lnTo>
                  <a:pt x="2901142" y="1970117"/>
                </a:lnTo>
                <a:lnTo>
                  <a:pt x="2892829" y="0"/>
                </a:lnTo>
                <a:lnTo>
                  <a:pt x="1845425" y="16626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44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Palatine Corporate Center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23" y="1226801"/>
            <a:ext cx="4121098" cy="33371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28" y="1977498"/>
            <a:ext cx="7013342" cy="46566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0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232" y="145043"/>
            <a:ext cx="6351765" cy="6577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40930" y="2866970"/>
            <a:ext cx="33734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South Area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5672669" y="375241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ar: 5 Points 13">
            <a:extLst>
              <a:ext uri="{FF2B5EF4-FFF2-40B4-BE49-F238E27FC236}">
                <a16:creationId xmlns:a16="http://schemas.microsoft.com/office/drawing/2014/main" id="{6A90375A-C614-4FF5-B62C-3FDC3FBF8C38}"/>
              </a:ext>
            </a:extLst>
          </p:cNvPr>
          <p:cNvSpPr/>
          <p:nvPr/>
        </p:nvSpPr>
        <p:spPr>
          <a:xfrm>
            <a:off x="9432858" y="2866970"/>
            <a:ext cx="339480" cy="328276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36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The Pride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3" y="1903645"/>
            <a:ext cx="6206684" cy="17638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2" y="3948491"/>
            <a:ext cx="6206684" cy="2695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8" t="7196"/>
          <a:stretch/>
        </p:blipFill>
        <p:spPr>
          <a:xfrm>
            <a:off x="6746327" y="2192357"/>
            <a:ext cx="5224429" cy="4236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315200" y="2886419"/>
            <a:ext cx="947451" cy="55084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29619" y="3029639"/>
            <a:ext cx="2159306" cy="19148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40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376693" y="2837233"/>
            <a:ext cx="518656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St. Michael’s Annexation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300 acres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(2020)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218735-7300-4E9E-BCCA-2799F9303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37" y="222319"/>
            <a:ext cx="7004527" cy="6399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reeform 1"/>
          <p:cNvSpPr/>
          <p:nvPr/>
        </p:nvSpPr>
        <p:spPr>
          <a:xfrm>
            <a:off x="5707117" y="611702"/>
            <a:ext cx="4017054" cy="5978284"/>
          </a:xfrm>
          <a:custGeom>
            <a:avLst/>
            <a:gdLst>
              <a:gd name="connsiteX0" fmla="*/ 25225 w 4017054"/>
              <a:gd name="connsiteY0" fmla="*/ 0 h 5978284"/>
              <a:gd name="connsiteX1" fmla="*/ 0 w 4017054"/>
              <a:gd name="connsiteY1" fmla="*/ 3493639 h 5978284"/>
              <a:gd name="connsiteX2" fmla="*/ 208105 w 4017054"/>
              <a:gd name="connsiteY2" fmla="*/ 3493639 h 5978284"/>
              <a:gd name="connsiteX3" fmla="*/ 252249 w 4017054"/>
              <a:gd name="connsiteY3" fmla="*/ 3644988 h 5978284"/>
              <a:gd name="connsiteX4" fmla="*/ 365760 w 4017054"/>
              <a:gd name="connsiteY4" fmla="*/ 3777418 h 5978284"/>
              <a:gd name="connsiteX5" fmla="*/ 586477 w 4017054"/>
              <a:gd name="connsiteY5" fmla="*/ 3796337 h 5978284"/>
              <a:gd name="connsiteX6" fmla="*/ 1046831 w 4017054"/>
              <a:gd name="connsiteY6" fmla="*/ 3726968 h 5978284"/>
              <a:gd name="connsiteX7" fmla="*/ 1336916 w 4017054"/>
              <a:gd name="connsiteY7" fmla="*/ 4092728 h 5978284"/>
              <a:gd name="connsiteX8" fmla="*/ 1734207 w 4017054"/>
              <a:gd name="connsiteY8" fmla="*/ 4294527 h 5978284"/>
              <a:gd name="connsiteX9" fmla="*/ 1847719 w 4017054"/>
              <a:gd name="connsiteY9" fmla="*/ 4288221 h 5978284"/>
              <a:gd name="connsiteX10" fmla="*/ 1860331 w 4017054"/>
              <a:gd name="connsiteY10" fmla="*/ 4490019 h 5978284"/>
              <a:gd name="connsiteX11" fmla="*/ 3096348 w 4017054"/>
              <a:gd name="connsiteY11" fmla="*/ 4508938 h 5978284"/>
              <a:gd name="connsiteX12" fmla="*/ 3077429 w 4017054"/>
              <a:gd name="connsiteY12" fmla="*/ 5889997 h 5978284"/>
              <a:gd name="connsiteX13" fmla="*/ 3594538 w 4017054"/>
              <a:gd name="connsiteY13" fmla="*/ 5978284 h 5978284"/>
              <a:gd name="connsiteX14" fmla="*/ 3594538 w 4017054"/>
              <a:gd name="connsiteY14" fmla="*/ 5196315 h 5978284"/>
              <a:gd name="connsiteX15" fmla="*/ 4017054 w 4017054"/>
              <a:gd name="connsiteY15" fmla="*/ 5164784 h 5978284"/>
              <a:gd name="connsiteX16" fmla="*/ 4017054 w 4017054"/>
              <a:gd name="connsiteY16" fmla="*/ 4023360 h 5978284"/>
              <a:gd name="connsiteX17" fmla="*/ 3588232 w 4017054"/>
              <a:gd name="connsiteY17" fmla="*/ 4004441 h 5978284"/>
              <a:gd name="connsiteX18" fmla="*/ 3607151 w 4017054"/>
              <a:gd name="connsiteY18" fmla="*/ 1431509 h 5978284"/>
              <a:gd name="connsiteX19" fmla="*/ 1999068 w 4017054"/>
              <a:gd name="connsiteY19" fmla="*/ 857644 h 5978284"/>
              <a:gd name="connsiteX20" fmla="*/ 25225 w 4017054"/>
              <a:gd name="connsiteY20" fmla="*/ 0 h 5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17054" h="5978284">
                <a:moveTo>
                  <a:pt x="25225" y="0"/>
                </a:moveTo>
                <a:lnTo>
                  <a:pt x="0" y="3493639"/>
                </a:lnTo>
                <a:lnTo>
                  <a:pt x="208105" y="3493639"/>
                </a:lnTo>
                <a:lnTo>
                  <a:pt x="252249" y="3644988"/>
                </a:lnTo>
                <a:lnTo>
                  <a:pt x="365760" y="3777418"/>
                </a:lnTo>
                <a:lnTo>
                  <a:pt x="586477" y="3796337"/>
                </a:lnTo>
                <a:lnTo>
                  <a:pt x="1046831" y="3726968"/>
                </a:lnTo>
                <a:lnTo>
                  <a:pt x="1336916" y="4092728"/>
                </a:lnTo>
                <a:lnTo>
                  <a:pt x="1734207" y="4294527"/>
                </a:lnTo>
                <a:lnTo>
                  <a:pt x="1847719" y="4288221"/>
                </a:lnTo>
                <a:lnTo>
                  <a:pt x="1860331" y="4490019"/>
                </a:lnTo>
                <a:lnTo>
                  <a:pt x="3096348" y="4508938"/>
                </a:lnTo>
                <a:lnTo>
                  <a:pt x="3077429" y="5889997"/>
                </a:lnTo>
                <a:lnTo>
                  <a:pt x="3594538" y="5978284"/>
                </a:lnTo>
                <a:lnTo>
                  <a:pt x="3594538" y="5196315"/>
                </a:lnTo>
                <a:lnTo>
                  <a:pt x="4017054" y="5164784"/>
                </a:lnTo>
                <a:lnTo>
                  <a:pt x="4017054" y="4023360"/>
                </a:lnTo>
                <a:lnTo>
                  <a:pt x="3588232" y="4004441"/>
                </a:lnTo>
                <a:lnTo>
                  <a:pt x="3607151" y="1431509"/>
                </a:lnTo>
                <a:lnTo>
                  <a:pt x="1999068" y="857644"/>
                </a:lnTo>
                <a:lnTo>
                  <a:pt x="252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39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Algonquin Road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535" y="1909496"/>
            <a:ext cx="4356597" cy="47306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8267438" y="2994507"/>
            <a:ext cx="3082828" cy="3229719"/>
          </a:xfrm>
          <a:custGeom>
            <a:avLst/>
            <a:gdLst>
              <a:gd name="connsiteX0" fmla="*/ 1507183 w 1513489"/>
              <a:gd name="connsiteY0" fmla="*/ 1507183 h 1526102"/>
              <a:gd name="connsiteX1" fmla="*/ 422516 w 1513489"/>
              <a:gd name="connsiteY1" fmla="*/ 1526102 h 1526102"/>
              <a:gd name="connsiteX2" fmla="*/ 0 w 1513489"/>
              <a:gd name="connsiteY2" fmla="*/ 605395 h 1526102"/>
              <a:gd name="connsiteX3" fmla="*/ 416209 w 1513489"/>
              <a:gd name="connsiteY3" fmla="*/ 605395 h 1526102"/>
              <a:gd name="connsiteX4" fmla="*/ 397291 w 1513489"/>
              <a:gd name="connsiteY4" fmla="*/ 0 h 1526102"/>
              <a:gd name="connsiteX5" fmla="*/ 1513489 w 1513489"/>
              <a:gd name="connsiteY5" fmla="*/ 365760 h 1526102"/>
              <a:gd name="connsiteX6" fmla="*/ 1507183 w 1513489"/>
              <a:gd name="connsiteY6" fmla="*/ 1507183 h 152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489" h="1526102">
                <a:moveTo>
                  <a:pt x="1507183" y="1507183"/>
                </a:moveTo>
                <a:lnTo>
                  <a:pt x="422516" y="1526102"/>
                </a:lnTo>
                <a:lnTo>
                  <a:pt x="0" y="605395"/>
                </a:lnTo>
                <a:lnTo>
                  <a:pt x="416209" y="605395"/>
                </a:lnTo>
                <a:lnTo>
                  <a:pt x="397291" y="0"/>
                </a:lnTo>
                <a:lnTo>
                  <a:pt x="1513489" y="365760"/>
                </a:lnTo>
                <a:lnTo>
                  <a:pt x="1507183" y="1507183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96400" y="4395339"/>
            <a:ext cx="1419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Site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28 acres</a:t>
            </a:r>
          </a:p>
        </p:txBody>
      </p:sp>
      <p:pic>
        <p:nvPicPr>
          <p:cNvPr id="4099" name="Picture 2" descr="image0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550" y="1331909"/>
            <a:ext cx="4986595" cy="296944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70" y="3600284"/>
            <a:ext cx="2845259" cy="301281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020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22154" y="504895"/>
            <a:ext cx="826308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i="1" dirty="0">
                <a:ln w="0"/>
                <a:latin typeface="Arial" charset="0"/>
              </a:rPr>
              <a:t>Warehouse Financial Impact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F116DBA7-7A85-443E-9104-B3F1ABC265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661009"/>
          <a:ext cx="10572854" cy="182880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{EB9631B5-78F2-41C9-869B-9F39066F8104}</a:tableStyleId>
              </a:tblPr>
              <a:tblGrid>
                <a:gridCol w="3038764">
                  <a:extLst>
                    <a:ext uri="{9D8B030D-6E8A-4147-A177-3AD203B41FA5}">
                      <a16:colId xmlns:a16="http://schemas.microsoft.com/office/drawing/2014/main" val="3424834231"/>
                    </a:ext>
                  </a:extLst>
                </a:gridCol>
                <a:gridCol w="2530763">
                  <a:extLst>
                    <a:ext uri="{9D8B030D-6E8A-4147-A177-3AD203B41FA5}">
                      <a16:colId xmlns:a16="http://schemas.microsoft.com/office/drawing/2014/main" val="826658259"/>
                    </a:ext>
                  </a:extLst>
                </a:gridCol>
                <a:gridCol w="2530764">
                  <a:extLst>
                    <a:ext uri="{9D8B030D-6E8A-4147-A177-3AD203B41FA5}">
                      <a16:colId xmlns:a16="http://schemas.microsoft.com/office/drawing/2014/main" val="3038303132"/>
                    </a:ext>
                  </a:extLst>
                </a:gridCol>
                <a:gridCol w="2472563">
                  <a:extLst>
                    <a:ext uri="{9D8B030D-6E8A-4147-A177-3AD203B41FA5}">
                      <a16:colId xmlns:a16="http://schemas.microsoft.com/office/drawing/2014/main" val="2922511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Weber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St. Michaels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00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Previous Property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$117,000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$590,000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46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Projected Property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$1.4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$2.3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$2.7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792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Village Share of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$154,000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$253,000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$297,000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132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D710CB-A5A4-400A-9224-E5BF2C4B33B7}"/>
              </a:ext>
            </a:extLst>
          </p:cNvPr>
          <p:cNvSpPr txBox="1"/>
          <p:nvPr/>
        </p:nvSpPr>
        <p:spPr>
          <a:xfrm>
            <a:off x="1376218" y="5273963"/>
            <a:ext cx="943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Upon Completion and Full Assessment</a:t>
            </a:r>
          </a:p>
          <a:p>
            <a:pPr algn="ctr"/>
            <a:r>
              <a:rPr lang="en-US" sz="2800" b="1" dirty="0"/>
              <a:t>Total Property Tax Generation of </a:t>
            </a:r>
            <a:r>
              <a:rPr lang="en-US" sz="2800" b="1" u="sng" dirty="0"/>
              <a:t>$6.4 million</a:t>
            </a:r>
            <a:r>
              <a:rPr lang="en-US" sz="2800" b="1" dirty="0"/>
              <a:t> to Community</a:t>
            </a:r>
          </a:p>
        </p:txBody>
      </p:sp>
    </p:spTree>
    <p:extLst>
      <p:ext uri="{BB962C8B-B14F-4D97-AF65-F5344CB8AC3E}">
        <p14:creationId xmlns:p14="http://schemas.microsoft.com/office/powerpoint/2010/main" val="75979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83416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Quentin Road Update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D0BD06-50F9-FCBF-CA62-3462913EF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582" y="1637250"/>
            <a:ext cx="9216054" cy="52997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Continued Lack of Progress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Village Regularly Pushes for Updates from County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August 10</a:t>
            </a:r>
            <a:r>
              <a:rPr lang="en-US" sz="3600" b="1" baseline="30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Meeting with County Commissioner and County Staff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What studies need completing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When will they be completed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When is next public input meeting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When will staff make recommendation and when will County Board consider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Status of resurfacing Quentin</a:t>
            </a:r>
          </a:p>
        </p:txBody>
      </p:sp>
    </p:spTree>
    <p:extLst>
      <p:ext uri="{BB962C8B-B14F-4D97-AF65-F5344CB8AC3E}">
        <p14:creationId xmlns:p14="http://schemas.microsoft.com/office/powerpoint/2010/main" val="3067193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83416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Quentin Road Update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1D15C11-9FF6-4CA2-14C7-B24528B7E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042" y="1636713"/>
            <a:ext cx="8086740" cy="5300662"/>
          </a:xfrm>
        </p:spPr>
      </p:pic>
    </p:spTree>
    <p:extLst>
      <p:ext uri="{BB962C8B-B14F-4D97-AF65-F5344CB8AC3E}">
        <p14:creationId xmlns:p14="http://schemas.microsoft.com/office/powerpoint/2010/main" val="2954906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83416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Quentin Road Update</a:t>
            </a:r>
          </a:p>
        </p:txBody>
      </p:sp>
      <p:pic>
        <p:nvPicPr>
          <p:cNvPr id="3" name="Content Placeholder 2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A1D15C11-9FF6-4CA2-14C7-B24528B7E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55" y="1636713"/>
            <a:ext cx="8398115" cy="5300662"/>
          </a:xfrm>
        </p:spPr>
      </p:pic>
    </p:spTree>
    <p:extLst>
      <p:ext uri="{BB962C8B-B14F-4D97-AF65-F5344CB8AC3E}">
        <p14:creationId xmlns:p14="http://schemas.microsoft.com/office/powerpoint/2010/main" val="283194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329872" y="62259"/>
            <a:ext cx="10210800" cy="989739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6000" b="1" dirty="0">
                <a:ln w="0"/>
              </a:rPr>
              <a:t>2020/21 – A Look Back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800" b="1" dirty="0">
                <a:ln w="0"/>
              </a:rPr>
              <a:t>677 Days to Remember (or Forget)</a:t>
            </a:r>
          </a:p>
        </p:txBody>
      </p:sp>
      <p:pic>
        <p:nvPicPr>
          <p:cNvPr id="3074" name="Picture 2" descr="Writing Goals: 2022 [Part 1] — Looking Back | by Scott Myers | Dec, 2021 |  Go Into The Story">
            <a:extLst>
              <a:ext uri="{FF2B5EF4-FFF2-40B4-BE49-F238E27FC236}">
                <a16:creationId xmlns:a16="http://schemas.microsoft.com/office/drawing/2014/main" id="{59546EC9-211D-4885-BB0B-3F5B2472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521" y="2248769"/>
            <a:ext cx="4298196" cy="40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rch 4, 2020 Date in History: News, Top Tweets, Social Media &amp; Day Info">
            <a:extLst>
              <a:ext uri="{FF2B5EF4-FFF2-40B4-BE49-F238E27FC236}">
                <a16:creationId xmlns:a16="http://schemas.microsoft.com/office/drawing/2014/main" id="{622F4F9B-0BD6-490E-B95E-7C7D60D5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237" y="2248729"/>
            <a:ext cx="4508676" cy="405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434A3-B96F-4B18-A3F7-F02078F62DEC}"/>
              </a:ext>
            </a:extLst>
          </p:cNvPr>
          <p:cNvSpPr txBox="1"/>
          <p:nvPr/>
        </p:nvSpPr>
        <p:spPr>
          <a:xfrm>
            <a:off x="7269684" y="5407260"/>
            <a:ext cx="4211781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March 4, 2020 at 1:34 p.m.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579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3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Rectangle 75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2" name="Rectangle 79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3" name="Rectangle 81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536523" y="847309"/>
            <a:ext cx="4655477" cy="4634119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Liquor License Changes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Bears Relocation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BAF67-4EF8-4E1D-AAF2-9DD0F622FA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32" y="1214657"/>
            <a:ext cx="3282285" cy="213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476BF-91E6-4D32-90D1-03DC7AA47069}"/>
              </a:ext>
            </a:extLst>
          </p:cNvPr>
          <p:cNvSpPr txBox="1"/>
          <p:nvPr/>
        </p:nvSpPr>
        <p:spPr>
          <a:xfrm>
            <a:off x="701750" y="847309"/>
            <a:ext cx="317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Palatine E-News</a:t>
            </a:r>
          </a:p>
        </p:txBody>
      </p:sp>
      <p:pic>
        <p:nvPicPr>
          <p:cNvPr id="2" name="Picture 2" descr="2018 Liquor Licenses Approved">
            <a:extLst>
              <a:ext uri="{FF2B5EF4-FFF2-40B4-BE49-F238E27FC236}">
                <a16:creationId xmlns:a16="http://schemas.microsoft.com/office/drawing/2014/main" id="{930E59EC-7D0A-420E-7C90-8ECEA11A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54" y="4477743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meline: The Chicago Bears' Pursuit of a New Arlington Heights Stadium –  NBC Chicago">
            <a:extLst>
              <a:ext uri="{FF2B5EF4-FFF2-40B4-BE49-F238E27FC236}">
                <a16:creationId xmlns:a16="http://schemas.microsoft.com/office/drawing/2014/main" id="{ED3646FE-D659-5A94-3CE6-E1AEEB8E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4324" y="1022401"/>
            <a:ext cx="2251112" cy="12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F005A50-0F56-92F0-9504-2CE4AB5B9B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060" y="3584896"/>
            <a:ext cx="274320" cy="27432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B941E30-FFC5-B53D-9F6E-ABE578B649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92" y="3591756"/>
            <a:ext cx="274320" cy="274320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EC7E71-43A1-0E69-8E94-6AFD70639C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24" y="3586436"/>
            <a:ext cx="274320" cy="27432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EB86194B-3D3B-4AF4-D694-5E6692DF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199" y="3575314"/>
            <a:ext cx="274320" cy="274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E8139A-2E96-9B17-18B9-17F95CEB5344}"/>
              </a:ext>
            </a:extLst>
          </p:cNvPr>
          <p:cNvSpPr/>
          <p:nvPr/>
        </p:nvSpPr>
        <p:spPr>
          <a:xfrm>
            <a:off x="4500142" y="3692913"/>
            <a:ext cx="21810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440946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22154" y="587995"/>
            <a:ext cx="826308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1" dirty="0">
                <a:ln w="0"/>
                <a:latin typeface="Arial" charset="0"/>
              </a:rPr>
              <a:t>677 Days of Chaos and Opportunity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59582" y="1691639"/>
            <a:ext cx="9216054" cy="51663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Managing Village Operations and Access to Customers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Cutting $5 million in middle of the year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Cuts included 2 police and 3 fire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Leader in Effort to Change the Phasing of Reopening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Maintained AA+ Bond Rating in 2020 while others dropped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10 community protests including crowds in excess of 200 people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Vaccination Clinic – record numbers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$5 million in grants over 2020/21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Police Beat Realignment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9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Mazda and Subaru Opening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endParaRPr lang="en-US" sz="2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3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Rectangle 75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What's Here to Stay or Gone Forever? - WHY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8460" y="1267383"/>
            <a:ext cx="3044697" cy="203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79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Why optimism can be dangerous during a pandemic">
            <a:extLst>
              <a:ext uri="{FF2B5EF4-FFF2-40B4-BE49-F238E27FC236}">
                <a16:creationId xmlns:a16="http://schemas.microsoft.com/office/drawing/2014/main" id="{3ACA355E-96B5-48AD-8EBB-5B3C674E9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3497" y="968142"/>
            <a:ext cx="2434338" cy="149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81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3 steps to a new beginning | Psychologies">
            <a:extLst>
              <a:ext uri="{FF2B5EF4-FFF2-40B4-BE49-F238E27FC236}">
                <a16:creationId xmlns:a16="http://schemas.microsoft.com/office/drawing/2014/main" id="{33AC0767-FE39-4BBD-95FD-BD8F2A3C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8460" y="4399614"/>
            <a:ext cx="3044697" cy="152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Life Is Filled With New Beginnings - d-mars.com">
            <a:extLst>
              <a:ext uri="{FF2B5EF4-FFF2-40B4-BE49-F238E27FC236}">
                <a16:creationId xmlns:a16="http://schemas.microsoft.com/office/drawing/2014/main" id="{D9A0EE40-35D1-4817-A9C4-8146F3A7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3497" y="3739219"/>
            <a:ext cx="2434338" cy="16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813215" y="1644760"/>
            <a:ext cx="3961383" cy="3589615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 Return to “Normal”</a:t>
            </a:r>
          </a:p>
        </p:txBody>
      </p:sp>
    </p:spTree>
    <p:extLst>
      <p:ext uri="{BB962C8B-B14F-4D97-AF65-F5344CB8AC3E}">
        <p14:creationId xmlns:p14="http://schemas.microsoft.com/office/powerpoint/2010/main" val="2101520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22154" y="504895"/>
            <a:ext cx="826308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i="1" dirty="0">
                <a:ln w="0"/>
                <a:latin typeface="Arial" charset="0"/>
              </a:rPr>
              <a:t>2022 Budget and Finances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59582" y="2133600"/>
            <a:ext cx="9216054" cy="47243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$125,059,885 Budget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Restored 2 police officers and 3 firefighters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$1.9 million increase in capital (16% increase)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Reserves set-a-side to cover sales tax impact of car dealership decline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No Increase in Property Tax Levy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9193" y="229388"/>
            <a:ext cx="8850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Local Taxing District’s Total Property Tax Levy Increase for 2006 - 2019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1458371" y="3837940"/>
            <a:ext cx="4023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% Property Tax Levy Increase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697740"/>
              </p:ext>
            </p:extLst>
          </p:nvPr>
        </p:nvGraphicFramePr>
        <p:xfrm>
          <a:off x="713652" y="1913961"/>
          <a:ext cx="10764695" cy="475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088" y="2060911"/>
            <a:ext cx="4529473" cy="1169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73840" y="4136710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52%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8378" y="4290598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48%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0436" y="4831444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8434" y="4838900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1206" y="5132524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27%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95508" y="5293868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9810" y="5354859"/>
            <a:ext cx="5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360283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020165" y="178940"/>
            <a:ext cx="79967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Outstanding General Obligation Bonds Last 10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90B8F-BD0A-400F-9D8B-2044D2C4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227" y="1876926"/>
            <a:ext cx="8804147" cy="47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076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7382</TotalTime>
  <Words>612</Words>
  <Application>Microsoft Office PowerPoint</Application>
  <PresentationFormat>Widescreen</PresentationFormat>
  <Paragraphs>198</Paragraphs>
  <Slides>40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Wingdings</vt:lpstr>
      <vt:lpstr>1_Office Theme</vt:lpstr>
      <vt:lpstr>Acrobat Document</vt:lpstr>
      <vt:lpstr>PowerPoint Presentation</vt:lpstr>
      <vt:lpstr>PowerPoint Presentation</vt:lpstr>
      <vt:lpstr>Village Council District Map</vt:lpstr>
      <vt:lpstr>PowerPoint Presentation</vt:lpstr>
      <vt:lpstr>677 Days of Chaos and Opportunity</vt:lpstr>
      <vt:lpstr>PowerPoint Presentation</vt:lpstr>
      <vt:lpstr>2022 Budget and Finances</vt:lpstr>
      <vt:lpstr>PowerPoint Presentation</vt:lpstr>
      <vt:lpstr>PowerPoint Presentation</vt:lpstr>
      <vt:lpstr>American Rescue Plan Act (ARPA)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Warehouse Financial Impact</vt:lpstr>
      <vt:lpstr>PowerPoint Presentation</vt:lpstr>
      <vt:lpstr>PowerPoint Presentation</vt:lpstr>
      <vt:lpstr>PowerPoint Presentation</vt:lpstr>
      <vt:lpstr>PowerPoint Presentation</vt:lpstr>
    </vt:vector>
  </TitlesOfParts>
  <Company>Village of Palatine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Revenues</dc:title>
  <dc:creator>Michael Jacobs</dc:creator>
  <cp:lastModifiedBy>Hadley SkeffingtonVos</cp:lastModifiedBy>
  <cp:revision>302</cp:revision>
  <cp:lastPrinted>2022-01-27T19:39:33Z</cp:lastPrinted>
  <dcterms:created xsi:type="dcterms:W3CDTF">2020-10-20T17:56:45Z</dcterms:created>
  <dcterms:modified xsi:type="dcterms:W3CDTF">2022-07-28T20:31:59Z</dcterms:modified>
</cp:coreProperties>
</file>