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  <p:sldMasterId id="2147483811" r:id="rId2"/>
  </p:sldMasterIdLst>
  <p:notesMasterIdLst>
    <p:notesMasterId r:id="rId31"/>
  </p:notesMasterIdLst>
  <p:handoutMasterIdLst>
    <p:handoutMasterId r:id="rId32"/>
  </p:handoutMasterIdLst>
  <p:sldIdLst>
    <p:sldId id="257" r:id="rId3"/>
    <p:sldId id="452" r:id="rId4"/>
    <p:sldId id="400" r:id="rId5"/>
    <p:sldId id="428" r:id="rId6"/>
    <p:sldId id="310" r:id="rId7"/>
    <p:sldId id="440" r:id="rId8"/>
    <p:sldId id="460" r:id="rId9"/>
    <p:sldId id="437" r:id="rId10"/>
    <p:sldId id="403" r:id="rId11"/>
    <p:sldId id="429" r:id="rId12"/>
    <p:sldId id="419" r:id="rId13"/>
    <p:sldId id="448" r:id="rId14"/>
    <p:sldId id="462" r:id="rId15"/>
    <p:sldId id="427" r:id="rId16"/>
    <p:sldId id="426" r:id="rId17"/>
    <p:sldId id="444" r:id="rId18"/>
    <p:sldId id="461" r:id="rId19"/>
    <p:sldId id="411" r:id="rId20"/>
    <p:sldId id="423" r:id="rId21"/>
    <p:sldId id="422" r:id="rId22"/>
    <p:sldId id="424" r:id="rId23"/>
    <p:sldId id="417" r:id="rId24"/>
    <p:sldId id="418" r:id="rId25"/>
    <p:sldId id="415" r:id="rId26"/>
    <p:sldId id="458" r:id="rId27"/>
    <p:sldId id="459" r:id="rId28"/>
    <p:sldId id="463" r:id="rId29"/>
    <p:sldId id="443" r:id="rId3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9719"/>
    <a:srgbClr val="1B7A14"/>
    <a:srgbClr val="5FAEDA"/>
    <a:srgbClr val="128ACB"/>
    <a:srgbClr val="7E0000"/>
    <a:srgbClr val="B9130F"/>
    <a:srgbClr val="B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43" autoAdjust="0"/>
    <p:restoredTop sz="75867" autoAdjust="0"/>
  </p:normalViewPr>
  <p:slideViewPr>
    <p:cSldViewPr snapToGrid="0">
      <p:cViewPr varScale="1">
        <p:scale>
          <a:sx n="116" d="100"/>
          <a:sy n="116" d="100"/>
        </p:scale>
        <p:origin x="13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16790719969431"/>
          <c:y val="3.627514177630136E-2"/>
          <c:w val="0.87573807088918498"/>
          <c:h val="0.80539779420657143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Outstanding Bonds</c:v>
                </c:pt>
              </c:strCache>
            </c:strRef>
          </c:tx>
          <c:spPr>
            <a:solidFill>
              <a:srgbClr val="C00000"/>
            </a:solidFill>
            <a:ln w="12700">
              <a:solidFill>
                <a:schemeClr val="tx1"/>
              </a:solidFill>
            </a:ln>
            <a:effectLst/>
          </c:spPr>
          <c:cat>
            <c:strRef>
              <c:f>Sheet1!$A$3:$A$21</c:f>
              <c:strCache>
                <c:ptCount val="1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Proj 2024</c:v>
                </c:pt>
                <c:pt idx="14">
                  <c:v>Proj 2025</c:v>
                </c:pt>
                <c:pt idx="15">
                  <c:v>Proj 2026</c:v>
                </c:pt>
                <c:pt idx="16">
                  <c:v>Proj 2027</c:v>
                </c:pt>
                <c:pt idx="17">
                  <c:v>Proj 2028</c:v>
                </c:pt>
                <c:pt idx="18">
                  <c:v>Proj 2029</c:v>
                </c:pt>
              </c:strCache>
            </c:strRef>
          </c:cat>
          <c:val>
            <c:numRef>
              <c:f>Sheet1!$B$3:$B$21</c:f>
              <c:numCache>
                <c:formatCode>General</c:formatCode>
                <c:ptCount val="19"/>
                <c:pt idx="0">
                  <c:v>117911733</c:v>
                </c:pt>
                <c:pt idx="1">
                  <c:v>105070452</c:v>
                </c:pt>
                <c:pt idx="2">
                  <c:v>101962837</c:v>
                </c:pt>
                <c:pt idx="3">
                  <c:v>93780348</c:v>
                </c:pt>
                <c:pt idx="4">
                  <c:v>89840000</c:v>
                </c:pt>
                <c:pt idx="5">
                  <c:v>80310000</c:v>
                </c:pt>
                <c:pt idx="6">
                  <c:v>73365000</c:v>
                </c:pt>
                <c:pt idx="7">
                  <c:v>70430000</c:v>
                </c:pt>
                <c:pt idx="8">
                  <c:v>59675000</c:v>
                </c:pt>
                <c:pt idx="9">
                  <c:v>52645000</c:v>
                </c:pt>
                <c:pt idx="10">
                  <c:v>40680000</c:v>
                </c:pt>
                <c:pt idx="11">
                  <c:v>31910000</c:v>
                </c:pt>
                <c:pt idx="12">
                  <c:v>28680000</c:v>
                </c:pt>
                <c:pt idx="13">
                  <c:v>24635000</c:v>
                </c:pt>
                <c:pt idx="14">
                  <c:v>20440000</c:v>
                </c:pt>
                <c:pt idx="15">
                  <c:v>17780000</c:v>
                </c:pt>
                <c:pt idx="16">
                  <c:v>15765000</c:v>
                </c:pt>
                <c:pt idx="17">
                  <c:v>755000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03-4C37-8DB5-F9C2BFB908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Debt Service Reserve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chemeClr val="tx1"/>
              </a:solidFill>
            </a:ln>
            <a:effectLst/>
          </c:spPr>
          <c:cat>
            <c:strRef>
              <c:f>Sheet1!$A$3:$A$21</c:f>
              <c:strCache>
                <c:ptCount val="1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  <c:pt idx="12">
                  <c:v>2023</c:v>
                </c:pt>
                <c:pt idx="13">
                  <c:v>Proj 2024</c:v>
                </c:pt>
                <c:pt idx="14">
                  <c:v>Proj 2025</c:v>
                </c:pt>
                <c:pt idx="15">
                  <c:v>Proj 2026</c:v>
                </c:pt>
                <c:pt idx="16">
                  <c:v>Proj 2027</c:v>
                </c:pt>
                <c:pt idx="17">
                  <c:v>Proj 2028</c:v>
                </c:pt>
                <c:pt idx="18">
                  <c:v>Proj 2029</c:v>
                </c:pt>
              </c:strCache>
            </c:strRef>
          </c:cat>
          <c:val>
            <c:numRef>
              <c:f>Sheet1!$C$3:$C$21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1769480</c:v>
                </c:pt>
                <c:pt idx="12">
                  <c:v>16262185</c:v>
                </c:pt>
                <c:pt idx="13">
                  <c:v>19800660</c:v>
                </c:pt>
                <c:pt idx="14">
                  <c:v>20155970</c:v>
                </c:pt>
                <c:pt idx="15">
                  <c:v>18024910</c:v>
                </c:pt>
                <c:pt idx="16">
                  <c:v>15894480</c:v>
                </c:pt>
                <c:pt idx="17">
                  <c:v>778750</c:v>
                </c:pt>
                <c:pt idx="1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03-4C37-8DB5-F9C2BFB908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22620872"/>
        <c:axId val="622619560"/>
      </c:areaChart>
      <c:catAx>
        <c:axId val="622620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619560"/>
        <c:crosses val="autoZero"/>
        <c:auto val="1"/>
        <c:lblAlgn val="ctr"/>
        <c:lblOffset val="100"/>
        <c:noMultiLvlLbl val="0"/>
      </c:catAx>
      <c:valAx>
        <c:axId val="622619560"/>
        <c:scaling>
          <c:orientation val="minMax"/>
          <c:max val="1200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sysDot"/>
              <a:round/>
            </a:ln>
            <a:effectLst/>
          </c:spPr>
        </c:majorGridlines>
        <c:minorGridlines>
          <c:spPr>
            <a:ln w="9525" cap="flat" cmpd="tri" algn="ctr">
              <a:solidFill>
                <a:schemeClr val="tx1"/>
              </a:solidFill>
              <a:prstDash val="dash"/>
              <a:round/>
            </a:ln>
            <a:effectLst/>
          </c:spPr>
        </c:min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2620872"/>
        <c:crosses val="autoZero"/>
        <c:crossBetween val="midCat"/>
        <c:majorUnit val="10000000"/>
        <c:minorUnit val="5000000"/>
      </c:valAx>
      <c:spPr>
        <a:noFill/>
        <a:ln>
          <a:solidFill>
            <a:schemeClr val="bg1"/>
          </a:solidFill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0131171584884857"/>
          <c:y val="0.90771902497482282"/>
          <c:w val="0.64339576436851731"/>
          <c:h val="9.22809750251771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19050"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DFB18-CE0E-41FC-B533-905FD939BFCA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8EB61-F98F-472E-B681-BF355BAEB30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120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79D032-E4C9-47F8-B857-695E47C282D3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66A518-A46D-4286-B86D-60C6C861F0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806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olsmart.org/communities/village-of-palatine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alatine.il.us/605/Green-Building-Resources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510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910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43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40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33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438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203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200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733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316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67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1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266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88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581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780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6869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Promotion of environmentally sustainable practices through Village newsletter and weekly e-newsletter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Entire marked police squad fleet (24 vehicles) are all hybrid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Approximately 10 other Village fleet vehicles hybrid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Electric motorcycle in Police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Electric van in Public Works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Electric charging being installed at PD and PW for fleet purposes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Pursuing grants for public charging stations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$500,000 appropriated in August to begin Village-wide conversion to LED street lights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 Village buildings have been converted to LED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Largest ever investment in sidewalks to promote healthy lifestyles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Ongoing expansion of the bike route program throughout Village to promote bicycle friendly community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Bicycle Transportation Plan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Complete Streets Policy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Textile recycling program to reduce landfill materials – continuing to promote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Community Solar program – continuing to promote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Annual tree planting program, Tree City USA and annual Arbor Day celebration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Bronze level </a:t>
            </a:r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SolSmart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community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https://solsmart.org/communities/village-of-palatine/</a:t>
            </a: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Resources to residents including a green building resources section on the Village website: 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https://www.palatine.il.us/605/Green-Building-Resources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Internal anti-idling policy for Village vehicles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Public Works does have practices to recycle materials as much as they reasonably can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Mulching program in Public Works, available for residents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Sprinkling restrictions during summer months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Moving newsletter to digital version vs. printing and distributing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Host of electronic recycling events with </a:t>
            </a:r>
            <a:r>
              <a:rPr lang="en-US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SWANCC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84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54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09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37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6A518-A46D-4286-B86D-60C6C861F07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33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3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02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Foundation is in.</a:t>
            </a:r>
          </a:p>
          <a:p>
            <a:r>
              <a:rPr lang="en-US" dirty="0"/>
              <a:t>Opening anticipated in Summer, 2025</a:t>
            </a:r>
          </a:p>
          <a:p>
            <a:endParaRPr lang="en-US" dirty="0"/>
          </a:p>
          <a:p>
            <a:r>
              <a:rPr lang="en-US" dirty="0"/>
              <a:t>Village to get 50% of all sales taxes</a:t>
            </a:r>
          </a:p>
          <a:p>
            <a:r>
              <a:rPr lang="en-US" dirty="0"/>
              <a:t>Payment equal to what the municipal property tax would have been in Palatine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817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6A518-A46D-4286-B86D-60C6C861F0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3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95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217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8997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92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22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960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4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3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587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9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29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374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1454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63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737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2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686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92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35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26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9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40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34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36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5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80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6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6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96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E55F8-6411-4AFA-9D46-BAEC86223C4F}" type="datetimeFigureOut">
              <a:rPr lang="en-US" smtClean="0"/>
              <a:t>10/09/2024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D009E-64F3-4C52-906A-1F2EFC135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200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6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1000">
              <a:srgbClr val="C0C0C0"/>
            </a:gs>
            <a:gs pos="96500">
              <a:srgbClr val="939393">
                <a:lumMod val="99000"/>
                <a:lumOff val="1000"/>
              </a:srgbClr>
            </a:gs>
            <a:gs pos="93000">
              <a:schemeClr val="bg1">
                <a:lumMod val="50000"/>
              </a:schemeClr>
            </a:gs>
            <a:gs pos="100000">
              <a:schemeClr val="bg1">
                <a:lumMod val="65000"/>
              </a:schemeClr>
            </a:gs>
            <a:gs pos="0">
              <a:srgbClr val="7E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">
            <a:extLst>
              <a:ext uri="{FF2B5EF4-FFF2-40B4-BE49-F238E27FC236}">
                <a16:creationId xmlns:a16="http://schemas.microsoft.com/office/drawing/2014/main" id="{C429A7A0-DAAC-456D-B8DE-5CAEDBF746D8}"/>
              </a:ext>
            </a:extLst>
          </p:cNvPr>
          <p:cNvSpPr txBox="1">
            <a:spLocks noChangeArrowheads="1"/>
          </p:cNvSpPr>
          <p:nvPr/>
        </p:nvSpPr>
        <p:spPr>
          <a:xfrm>
            <a:off x="7548501" y="4879890"/>
            <a:ext cx="3486519" cy="100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400" b="1" kern="1200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Scott Lamerand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4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District Two Councilman</a:t>
            </a:r>
            <a:endParaRPr lang="en-US" sz="24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4F9ADA73-E976-4D27-A1BA-C9EC9F3F139A}"/>
              </a:ext>
            </a:extLst>
          </p:cNvPr>
          <p:cNvSpPr txBox="1">
            <a:spLocks noChangeArrowheads="1"/>
          </p:cNvSpPr>
          <p:nvPr/>
        </p:nvSpPr>
        <p:spPr>
          <a:xfrm>
            <a:off x="1904997" y="1729681"/>
            <a:ext cx="8492423" cy="39303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43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District One and Two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43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Residents’ Meeting</a:t>
            </a:r>
            <a:endParaRPr lang="en-US" sz="6000" b="1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sz="3800" b="1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October 9</a:t>
            </a:r>
            <a:r>
              <a:rPr lang="en-US" b="1" kern="1200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,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DFE7D-6A7E-5CD8-3394-8BF54401E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2740" y="-133580"/>
            <a:ext cx="3486519" cy="1710642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1B25C3FA-2517-2EE7-1BA2-5759098CED36}"/>
              </a:ext>
            </a:extLst>
          </p:cNvPr>
          <p:cNvSpPr txBox="1">
            <a:spLocks noChangeArrowheads="1"/>
          </p:cNvSpPr>
          <p:nvPr/>
        </p:nvSpPr>
        <p:spPr>
          <a:xfrm>
            <a:off x="1267397" y="4879890"/>
            <a:ext cx="3486519" cy="100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4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Tim Millar</a:t>
            </a:r>
            <a:endParaRPr lang="en-US" sz="24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400" b="1" kern="1200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District One Councilman</a:t>
            </a:r>
          </a:p>
        </p:txBody>
      </p:sp>
    </p:spTree>
    <p:extLst>
      <p:ext uri="{BB962C8B-B14F-4D97-AF65-F5344CB8AC3E}">
        <p14:creationId xmlns:p14="http://schemas.microsoft.com/office/powerpoint/2010/main" val="378727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627700" y="54984"/>
            <a:ext cx="6843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Persin &amp; Robbin          (Quentin &amp; Lake Cook Roads)</a:t>
            </a:r>
          </a:p>
        </p:txBody>
      </p:sp>
      <p:pic>
        <p:nvPicPr>
          <p:cNvPr id="5122" name="Picture 2" descr="Persin and Robbin Jewelers | Arlington Heights IL">
            <a:extLst>
              <a:ext uri="{FF2B5EF4-FFF2-40B4-BE49-F238E27FC236}">
                <a16:creationId xmlns:a16="http://schemas.microsoft.com/office/drawing/2014/main" id="{87D0E451-D6F1-4B9D-8B8F-8A9B14245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54" y="1981839"/>
            <a:ext cx="1339141" cy="1345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Genuine Rolex Outer Cardboard Watch Boxes Medium Size. - Picture 1 of 3">
            <a:extLst>
              <a:ext uri="{FF2B5EF4-FFF2-40B4-BE49-F238E27FC236}">
                <a16:creationId xmlns:a16="http://schemas.microsoft.com/office/drawing/2014/main" id="{72F9A3AA-68D0-54AA-8541-346BCB9983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A3C83F-9BBA-164B-0B77-D779365A54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01" y="4343938"/>
            <a:ext cx="4693703" cy="1996312"/>
          </a:xfrm>
          <a:prstGeom prst="rect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994CF7-E34C-F45B-C081-B68D9FE01D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9425" y="4343938"/>
            <a:ext cx="4902159" cy="1996312"/>
          </a:xfrm>
          <a:prstGeom prst="rect">
            <a:avLst/>
          </a:prstGeom>
          <a:ln w="25400">
            <a:solidFill>
              <a:schemeClr val="accent4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83CF26-16BB-E355-C63C-1C2AB35A1F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7369" y="1422350"/>
            <a:ext cx="6156473" cy="2464098"/>
          </a:xfrm>
          <a:prstGeom prst="rect">
            <a:avLst/>
          </a:prstGeom>
          <a:ln w="47625">
            <a:solidFill>
              <a:schemeClr val="accent4">
                <a:lumMod val="50000"/>
              </a:schemeClr>
            </a:solidFill>
          </a:ln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C0383337-212A-DFF5-39C6-20E680DAB2EE}"/>
              </a:ext>
            </a:extLst>
          </p:cNvPr>
          <p:cNvSpPr txBox="1">
            <a:spLocks noChangeArrowheads="1"/>
          </p:cNvSpPr>
          <p:nvPr/>
        </p:nvSpPr>
        <p:spPr>
          <a:xfrm>
            <a:off x="4352544" y="4987392"/>
            <a:ext cx="3041904" cy="11035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bg2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12" indent="-457200">
              <a:spcBef>
                <a:spcPct val="50000"/>
              </a:spcBef>
              <a:tabLst>
                <a:tab pos="282575" algn="l"/>
                <a:tab pos="6794500" algn="l"/>
                <a:tab pos="8466138" algn="r"/>
              </a:tabLst>
            </a:pPr>
            <a:r>
              <a:rPr lang="en-US" sz="1600" b="1" dirty="0">
                <a:ln w="0"/>
                <a:latin typeface="Arial" charset="0"/>
              </a:rPr>
              <a:t>Sales Tax Sharing</a:t>
            </a:r>
          </a:p>
          <a:p>
            <a:pPr marL="493712" indent="-457200">
              <a:spcBef>
                <a:spcPct val="50000"/>
              </a:spcBef>
              <a:tabLst>
                <a:tab pos="282575" algn="l"/>
                <a:tab pos="6794500" algn="l"/>
                <a:tab pos="8466138" algn="r"/>
              </a:tabLst>
            </a:pPr>
            <a:r>
              <a:rPr lang="en-US" sz="1600" b="1" dirty="0">
                <a:ln w="0"/>
                <a:latin typeface="Arial" charset="0"/>
              </a:rPr>
              <a:t>Extension of Sanitary</a:t>
            </a:r>
          </a:p>
          <a:p>
            <a:pPr marL="493712" indent="-457200">
              <a:spcBef>
                <a:spcPct val="50000"/>
              </a:spcBef>
              <a:tabLst>
                <a:tab pos="282575" algn="l"/>
                <a:tab pos="6794500" algn="l"/>
                <a:tab pos="8466138" algn="r"/>
              </a:tabLst>
            </a:pPr>
            <a:r>
              <a:rPr lang="en-US" sz="1600" b="1" dirty="0">
                <a:ln w="0"/>
                <a:latin typeface="Arial" charset="0"/>
              </a:rPr>
              <a:t>Property Tax Payments</a:t>
            </a:r>
          </a:p>
        </p:txBody>
      </p:sp>
      <p:pic>
        <p:nvPicPr>
          <p:cNvPr id="10" name="Picture 2" descr="Rolex - Wikipedia">
            <a:extLst>
              <a:ext uri="{FF2B5EF4-FFF2-40B4-BE49-F238E27FC236}">
                <a16:creationId xmlns:a16="http://schemas.microsoft.com/office/drawing/2014/main" id="{BF452C68-D63F-DD40-54DA-882B28ADD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87" y="2123918"/>
            <a:ext cx="1789501" cy="897573"/>
          </a:xfrm>
          <a:prstGeom prst="rect">
            <a:avLst/>
          </a:prstGeom>
          <a:noFill/>
          <a:ln w="34925"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60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33451" y="222320"/>
            <a:ext cx="58766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 Wash</a:t>
            </a: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                     2239 – 2251 N. Rand Road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9B7730A1-5318-4517-812D-AA338B421F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953" y="1841361"/>
            <a:ext cx="7081285" cy="432552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3BA39A-BF50-4C64-969A-20A4CF8A85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112" y="5130053"/>
            <a:ext cx="6799935" cy="158471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E9C42E-90B6-4B9F-918C-3FE8BEBCA3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1653" y="2133601"/>
            <a:ext cx="5329394" cy="274177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8468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653141" y="191366"/>
            <a:ext cx="73610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McGrath Kia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FBEA2-35F0-4E9C-9DD9-FA62A6212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97" y="1487389"/>
            <a:ext cx="5088137" cy="48636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Freeform 12">
            <a:extLst>
              <a:ext uri="{FF2B5EF4-FFF2-40B4-BE49-F238E27FC236}">
                <a16:creationId xmlns:a16="http://schemas.microsoft.com/office/drawing/2014/main" id="{207552FD-399A-497A-A798-12257539D265}"/>
              </a:ext>
            </a:extLst>
          </p:cNvPr>
          <p:cNvSpPr/>
          <p:nvPr/>
        </p:nvSpPr>
        <p:spPr>
          <a:xfrm>
            <a:off x="7018029" y="2026699"/>
            <a:ext cx="3677509" cy="2865336"/>
          </a:xfrm>
          <a:custGeom>
            <a:avLst/>
            <a:gdLst>
              <a:gd name="connsiteX0" fmla="*/ 0 w 4773799"/>
              <a:gd name="connsiteY0" fmla="*/ 3827867 h 3827867"/>
              <a:gd name="connsiteX1" fmla="*/ 31531 w 4773799"/>
              <a:gd name="connsiteY1" fmla="*/ 0 h 3827867"/>
              <a:gd name="connsiteX2" fmla="*/ 1475653 w 4773799"/>
              <a:gd name="connsiteY2" fmla="*/ 31531 h 3827867"/>
              <a:gd name="connsiteX3" fmla="*/ 1469346 w 4773799"/>
              <a:gd name="connsiteY3" fmla="*/ 1595470 h 3827867"/>
              <a:gd name="connsiteX4" fmla="*/ 4773799 w 4773799"/>
              <a:gd name="connsiteY4" fmla="*/ 1608082 h 3827867"/>
              <a:gd name="connsiteX5" fmla="*/ 4735961 w 4773799"/>
              <a:gd name="connsiteY5" fmla="*/ 3197247 h 3827867"/>
              <a:gd name="connsiteX6" fmla="*/ 4218853 w 4773799"/>
              <a:gd name="connsiteY6" fmla="*/ 3808949 h 3827867"/>
              <a:gd name="connsiteX7" fmla="*/ 0 w 4773799"/>
              <a:gd name="connsiteY7" fmla="*/ 3827867 h 3827867"/>
              <a:gd name="connsiteX0" fmla="*/ 0 w 4773799"/>
              <a:gd name="connsiteY0" fmla="*/ 3827867 h 3827867"/>
              <a:gd name="connsiteX1" fmla="*/ 31531 w 4773799"/>
              <a:gd name="connsiteY1" fmla="*/ 0 h 3827867"/>
              <a:gd name="connsiteX2" fmla="*/ 1475653 w 4773799"/>
              <a:gd name="connsiteY2" fmla="*/ 6306 h 3827867"/>
              <a:gd name="connsiteX3" fmla="*/ 1469346 w 4773799"/>
              <a:gd name="connsiteY3" fmla="*/ 1595470 h 3827867"/>
              <a:gd name="connsiteX4" fmla="*/ 4773799 w 4773799"/>
              <a:gd name="connsiteY4" fmla="*/ 1608082 h 3827867"/>
              <a:gd name="connsiteX5" fmla="*/ 4735961 w 4773799"/>
              <a:gd name="connsiteY5" fmla="*/ 3197247 h 3827867"/>
              <a:gd name="connsiteX6" fmla="*/ 4218853 w 4773799"/>
              <a:gd name="connsiteY6" fmla="*/ 3808949 h 3827867"/>
              <a:gd name="connsiteX7" fmla="*/ 0 w 4773799"/>
              <a:gd name="connsiteY7" fmla="*/ 3827867 h 382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73799" h="3827867">
                <a:moveTo>
                  <a:pt x="0" y="3827867"/>
                </a:moveTo>
                <a:lnTo>
                  <a:pt x="31531" y="0"/>
                </a:lnTo>
                <a:lnTo>
                  <a:pt x="1475653" y="6306"/>
                </a:lnTo>
                <a:cubicBezTo>
                  <a:pt x="1473551" y="527619"/>
                  <a:pt x="1471448" y="1074157"/>
                  <a:pt x="1469346" y="1595470"/>
                </a:cubicBezTo>
                <a:lnTo>
                  <a:pt x="4773799" y="1608082"/>
                </a:lnTo>
                <a:lnTo>
                  <a:pt x="4735961" y="3197247"/>
                </a:lnTo>
                <a:lnTo>
                  <a:pt x="4218853" y="3808949"/>
                </a:lnTo>
                <a:lnTo>
                  <a:pt x="0" y="3827867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C1C944-0768-4465-B22D-ECBEA3D9F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54" y="1487389"/>
            <a:ext cx="5535127" cy="20314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F1C42E-6AF7-44A6-B013-E21E514828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1" y="3669851"/>
            <a:ext cx="4185286" cy="26811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8E0309E-F627-4971-98AC-89EFD8E96F39}"/>
              </a:ext>
            </a:extLst>
          </p:cNvPr>
          <p:cNvSpPr txBox="1"/>
          <p:nvPr/>
        </p:nvSpPr>
        <p:spPr>
          <a:xfrm>
            <a:off x="7885619" y="5326823"/>
            <a:ext cx="1186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Dundee</a:t>
            </a:r>
          </a:p>
        </p:txBody>
      </p:sp>
    </p:spTree>
    <p:extLst>
      <p:ext uri="{BB962C8B-B14F-4D97-AF65-F5344CB8AC3E}">
        <p14:creationId xmlns:p14="http://schemas.microsoft.com/office/powerpoint/2010/main" val="3472792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45636" y="262295"/>
            <a:ext cx="58766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KFC                               1597 N. Rand Road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58413D-C713-46AA-9E6B-878281FE4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1" y="1942160"/>
            <a:ext cx="5588315" cy="4665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C1A20E-E5EF-4A67-A7F9-13C95C52A552}"/>
              </a:ext>
            </a:extLst>
          </p:cNvPr>
          <p:cNvSpPr/>
          <p:nvPr/>
        </p:nvSpPr>
        <p:spPr>
          <a:xfrm rot="2196007">
            <a:off x="3425133" y="3672193"/>
            <a:ext cx="489098" cy="75193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0A9BE-85FD-4F06-9172-0C149EA5FD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92" y="277443"/>
            <a:ext cx="2481899" cy="28120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8CF3CC-5ACE-4195-8AD2-03A00709DF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5365" y="1743741"/>
            <a:ext cx="4915747" cy="24545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FA41D8-EC33-42CA-ACAE-EBAA5CE165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8602" y="4530667"/>
            <a:ext cx="4900134" cy="21973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6B231F-3EF1-44CB-87F3-8F3924D00D3D}"/>
              </a:ext>
            </a:extLst>
          </p:cNvPr>
          <p:cNvSpPr txBox="1"/>
          <p:nvPr/>
        </p:nvSpPr>
        <p:spPr>
          <a:xfrm>
            <a:off x="6783976" y="6241711"/>
            <a:ext cx="2147373" cy="369332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Existing Building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463D3E-E4E8-4365-A10B-C52F7E3B35E8}"/>
              </a:ext>
            </a:extLst>
          </p:cNvPr>
          <p:cNvSpPr txBox="1"/>
          <p:nvPr/>
        </p:nvSpPr>
        <p:spPr>
          <a:xfrm>
            <a:off x="6773341" y="4082695"/>
            <a:ext cx="2562042" cy="369332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 Elevation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758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106179" y="239326"/>
            <a:ext cx="58766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Wendy’s                       1101 E. Dundee Road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A497B-1317-4FD3-A8DB-6F42D2648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273" y="2142174"/>
            <a:ext cx="4465674" cy="44655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6C1BA-DD62-4DBD-B5F7-78437EBC81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r="1" b="5665"/>
          <a:stretch/>
        </p:blipFill>
        <p:spPr>
          <a:xfrm>
            <a:off x="207723" y="492289"/>
            <a:ext cx="4490757" cy="23986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6514C-0E5B-40AF-AB5C-0E065FE4AA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754" y="2291011"/>
            <a:ext cx="4992439" cy="41678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AACE94-D8C2-4D8C-A248-69F8BCFDCD70}"/>
              </a:ext>
            </a:extLst>
          </p:cNvPr>
          <p:cNvSpPr/>
          <p:nvPr/>
        </p:nvSpPr>
        <p:spPr>
          <a:xfrm>
            <a:off x="9993489" y="3339026"/>
            <a:ext cx="1318437" cy="1268818"/>
          </a:xfrm>
          <a:custGeom>
            <a:avLst/>
            <a:gdLst>
              <a:gd name="connsiteX0" fmla="*/ 623777 w 1318437"/>
              <a:gd name="connsiteY0" fmla="*/ 1268818 h 1268818"/>
              <a:gd name="connsiteX1" fmla="*/ 0 w 1318437"/>
              <a:gd name="connsiteY1" fmla="*/ 808074 h 1268818"/>
              <a:gd name="connsiteX2" fmla="*/ 609600 w 1318437"/>
              <a:gd name="connsiteY2" fmla="*/ 14176 h 1268818"/>
              <a:gd name="connsiteX3" fmla="*/ 1304260 w 1318437"/>
              <a:gd name="connsiteY3" fmla="*/ 0 h 1268818"/>
              <a:gd name="connsiteX4" fmla="*/ 1318437 w 1318437"/>
              <a:gd name="connsiteY4" fmla="*/ 723014 h 1268818"/>
              <a:gd name="connsiteX5" fmla="*/ 1197935 w 1318437"/>
              <a:gd name="connsiteY5" fmla="*/ 886046 h 1268818"/>
              <a:gd name="connsiteX6" fmla="*/ 1205023 w 1318437"/>
              <a:gd name="connsiteY6" fmla="*/ 1105786 h 1268818"/>
              <a:gd name="connsiteX7" fmla="*/ 914400 w 1318437"/>
              <a:gd name="connsiteY7" fmla="*/ 878958 h 1268818"/>
              <a:gd name="connsiteX8" fmla="*/ 623777 w 1318437"/>
              <a:gd name="connsiteY8" fmla="*/ 1268818 h 126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8437" h="1268818">
                <a:moveTo>
                  <a:pt x="623777" y="1268818"/>
                </a:moveTo>
                <a:lnTo>
                  <a:pt x="0" y="808074"/>
                </a:lnTo>
                <a:lnTo>
                  <a:pt x="609600" y="14176"/>
                </a:lnTo>
                <a:lnTo>
                  <a:pt x="1304260" y="0"/>
                </a:lnTo>
                <a:lnTo>
                  <a:pt x="1318437" y="723014"/>
                </a:lnTo>
                <a:lnTo>
                  <a:pt x="1197935" y="886046"/>
                </a:lnTo>
                <a:lnTo>
                  <a:pt x="1205023" y="1105786"/>
                </a:lnTo>
                <a:lnTo>
                  <a:pt x="914400" y="878958"/>
                </a:lnTo>
                <a:lnTo>
                  <a:pt x="623777" y="1268818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47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415237" y="101040"/>
            <a:ext cx="64234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Local Market – Shop &amp; Save 1331 N. Rand Road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0DC8B54-6D46-4979-9B89-0631988BE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50538" y="4107362"/>
            <a:ext cx="6053469" cy="258672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653A3E-10AB-4C8A-9413-CFC4B0495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0" y="2016596"/>
            <a:ext cx="4701194" cy="39589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EEF688-EE12-40E2-B18E-653BAED5916D}"/>
              </a:ext>
            </a:extLst>
          </p:cNvPr>
          <p:cNvSpPr/>
          <p:nvPr/>
        </p:nvSpPr>
        <p:spPr>
          <a:xfrm>
            <a:off x="3955312" y="3296093"/>
            <a:ext cx="630865" cy="1056167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9D24DF-50A5-4CF9-9392-65CA21E19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37" y="1343980"/>
            <a:ext cx="6053469" cy="26781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935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46349" y="222320"/>
            <a:ext cx="700147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Park Place Center – Façade Improvements and Grocer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8222C-84C8-4AD5-8C4A-BA97DA942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349" y="3454850"/>
            <a:ext cx="6559550" cy="852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F77EED-3EA7-4D7A-8FED-0B392059E6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"/>
          <a:stretch/>
        </p:blipFill>
        <p:spPr>
          <a:xfrm>
            <a:off x="1397417" y="3593229"/>
            <a:ext cx="2887082" cy="7516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2C7FF4-2006-44A2-8272-B5B5F8601090}"/>
              </a:ext>
            </a:extLst>
          </p:cNvPr>
          <p:cNvSpPr/>
          <p:nvPr/>
        </p:nvSpPr>
        <p:spPr>
          <a:xfrm>
            <a:off x="1236499" y="3415429"/>
            <a:ext cx="9474200" cy="10985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B97752-ACB5-49BC-BE67-0353D8973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49" y="3693408"/>
            <a:ext cx="495300" cy="241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72D27-A59F-420B-B88B-9886C267E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49" y="3693408"/>
            <a:ext cx="495300" cy="241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C894B1-F297-40E7-AA13-097B24B57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49" y="3687058"/>
            <a:ext cx="495300" cy="241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A4D511-3C78-4AE7-8406-2A327CC48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299" y="3972641"/>
            <a:ext cx="330200" cy="247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E3BDF-DBC8-41D1-B5EF-100424658E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799" y="3972641"/>
            <a:ext cx="330200" cy="247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5E80E-B745-49FA-AF84-B801EC2FC6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149" y="3972641"/>
            <a:ext cx="330200" cy="247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61FD4-E9A6-4896-B368-1BA82FC562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399" y="3813891"/>
            <a:ext cx="552450" cy="4143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784A82-DC39-49E1-9DA3-6A2CAD5B2617}"/>
              </a:ext>
            </a:extLst>
          </p:cNvPr>
          <p:cNvSpPr txBox="1"/>
          <p:nvPr/>
        </p:nvSpPr>
        <p:spPr>
          <a:xfrm>
            <a:off x="8716799" y="3254229"/>
            <a:ext cx="25336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Preliminary Façade Plan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18B25F-B451-42A3-BA8E-4517BBA236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04" y="4668396"/>
            <a:ext cx="12006391" cy="1786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6F7CC8-0648-42C1-AABF-D49EE14EF7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9334" y="1454879"/>
            <a:ext cx="1828355" cy="8942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1F14A7-6D5C-4701-BC7C-7ED8C8BA0E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499" y="1458772"/>
            <a:ext cx="4308918" cy="9060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3EBFF-760E-4C06-8DE0-39CC8BE1EB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7100" y="2472602"/>
            <a:ext cx="4734088" cy="7969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F26F21-FB82-4214-A100-F4A9B559054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1613" y="1605136"/>
            <a:ext cx="3991571" cy="1488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3BBE18-3B2D-4D8F-9A1E-6CF978BCC7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120" y="1803867"/>
            <a:ext cx="1083179" cy="239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357C3F-E585-4603-B979-4511798D44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285" y="2267545"/>
            <a:ext cx="1083179" cy="2393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563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528199" y="264400"/>
            <a:ext cx="663376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101 W. Palatine Road   (former Kramer Photography)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22" y="2035952"/>
            <a:ext cx="4691694" cy="455878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994054" y="2995244"/>
            <a:ext cx="1586428" cy="142252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916" y="2404202"/>
            <a:ext cx="253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Palatine Road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689787" y="4288706"/>
            <a:ext cx="253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Brockway Street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CB7DB-A55A-3F9B-D6FA-8703B4B938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094" y="2145461"/>
            <a:ext cx="6607688" cy="408446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160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745897" y="81999"/>
            <a:ext cx="60440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303 W. Johnson Street (former Kinsch Nursery)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77" y="1903645"/>
            <a:ext cx="3667753" cy="37720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Freeform 8"/>
          <p:cNvSpPr/>
          <p:nvPr/>
        </p:nvSpPr>
        <p:spPr>
          <a:xfrm>
            <a:off x="609381" y="2218934"/>
            <a:ext cx="2536047" cy="2750015"/>
          </a:xfrm>
          <a:custGeom>
            <a:avLst/>
            <a:gdLst>
              <a:gd name="connsiteX0" fmla="*/ 1820487 w 2901142"/>
              <a:gd name="connsiteY0" fmla="*/ 33251 h 1970117"/>
              <a:gd name="connsiteX1" fmla="*/ 1820487 w 2901142"/>
              <a:gd name="connsiteY1" fmla="*/ 590204 h 1970117"/>
              <a:gd name="connsiteX2" fmla="*/ 1097280 w 2901142"/>
              <a:gd name="connsiteY2" fmla="*/ 598517 h 1970117"/>
              <a:gd name="connsiteX3" fmla="*/ 1130531 w 2901142"/>
              <a:gd name="connsiteY3" fmla="*/ 839586 h 1970117"/>
              <a:gd name="connsiteX4" fmla="*/ 124691 w 2901142"/>
              <a:gd name="connsiteY4" fmla="*/ 847898 h 1970117"/>
              <a:gd name="connsiteX5" fmla="*/ 141316 w 2901142"/>
              <a:gd name="connsiteY5" fmla="*/ 1670858 h 1970117"/>
              <a:gd name="connsiteX6" fmla="*/ 0 w 2901142"/>
              <a:gd name="connsiteY6" fmla="*/ 1704109 h 1970117"/>
              <a:gd name="connsiteX7" fmla="*/ 33251 w 2901142"/>
              <a:gd name="connsiteY7" fmla="*/ 1945178 h 1970117"/>
              <a:gd name="connsiteX8" fmla="*/ 2901142 w 2901142"/>
              <a:gd name="connsiteY8" fmla="*/ 1970117 h 1970117"/>
              <a:gd name="connsiteX9" fmla="*/ 2892829 w 2901142"/>
              <a:gd name="connsiteY9" fmla="*/ 0 h 1970117"/>
              <a:gd name="connsiteX10" fmla="*/ 1820487 w 2901142"/>
              <a:gd name="connsiteY10" fmla="*/ 33251 h 1970117"/>
              <a:gd name="connsiteX0" fmla="*/ 1845425 w 2901142"/>
              <a:gd name="connsiteY0" fmla="*/ 16626 h 1970117"/>
              <a:gd name="connsiteX1" fmla="*/ 1820487 w 2901142"/>
              <a:gd name="connsiteY1" fmla="*/ 590204 h 1970117"/>
              <a:gd name="connsiteX2" fmla="*/ 1097280 w 2901142"/>
              <a:gd name="connsiteY2" fmla="*/ 598517 h 1970117"/>
              <a:gd name="connsiteX3" fmla="*/ 1130531 w 2901142"/>
              <a:gd name="connsiteY3" fmla="*/ 839586 h 1970117"/>
              <a:gd name="connsiteX4" fmla="*/ 124691 w 2901142"/>
              <a:gd name="connsiteY4" fmla="*/ 847898 h 1970117"/>
              <a:gd name="connsiteX5" fmla="*/ 141316 w 2901142"/>
              <a:gd name="connsiteY5" fmla="*/ 1670858 h 1970117"/>
              <a:gd name="connsiteX6" fmla="*/ 0 w 2901142"/>
              <a:gd name="connsiteY6" fmla="*/ 1704109 h 1970117"/>
              <a:gd name="connsiteX7" fmla="*/ 33251 w 2901142"/>
              <a:gd name="connsiteY7" fmla="*/ 1945178 h 1970117"/>
              <a:gd name="connsiteX8" fmla="*/ 2901142 w 2901142"/>
              <a:gd name="connsiteY8" fmla="*/ 1970117 h 1970117"/>
              <a:gd name="connsiteX9" fmla="*/ 2892829 w 2901142"/>
              <a:gd name="connsiteY9" fmla="*/ 0 h 1970117"/>
              <a:gd name="connsiteX10" fmla="*/ 1845425 w 2901142"/>
              <a:gd name="connsiteY10" fmla="*/ 16626 h 1970117"/>
              <a:gd name="connsiteX0" fmla="*/ 1845425 w 2901142"/>
              <a:gd name="connsiteY0" fmla="*/ 16626 h 1970117"/>
              <a:gd name="connsiteX1" fmla="*/ 1820487 w 2901142"/>
              <a:gd name="connsiteY1" fmla="*/ 590204 h 1970117"/>
              <a:gd name="connsiteX2" fmla="*/ 1097280 w 2901142"/>
              <a:gd name="connsiteY2" fmla="*/ 598517 h 1970117"/>
              <a:gd name="connsiteX3" fmla="*/ 1130531 w 2901142"/>
              <a:gd name="connsiteY3" fmla="*/ 839586 h 1970117"/>
              <a:gd name="connsiteX4" fmla="*/ 124691 w 2901142"/>
              <a:gd name="connsiteY4" fmla="*/ 847898 h 1970117"/>
              <a:gd name="connsiteX5" fmla="*/ 141316 w 2901142"/>
              <a:gd name="connsiteY5" fmla="*/ 1670858 h 1970117"/>
              <a:gd name="connsiteX6" fmla="*/ 0 w 2901142"/>
              <a:gd name="connsiteY6" fmla="*/ 1666787 h 1970117"/>
              <a:gd name="connsiteX7" fmla="*/ 33251 w 2901142"/>
              <a:gd name="connsiteY7" fmla="*/ 1945178 h 1970117"/>
              <a:gd name="connsiteX8" fmla="*/ 2901142 w 2901142"/>
              <a:gd name="connsiteY8" fmla="*/ 1970117 h 1970117"/>
              <a:gd name="connsiteX9" fmla="*/ 2892829 w 2901142"/>
              <a:gd name="connsiteY9" fmla="*/ 0 h 1970117"/>
              <a:gd name="connsiteX10" fmla="*/ 1845425 w 2901142"/>
              <a:gd name="connsiteY10" fmla="*/ 16626 h 197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01142" h="1970117">
                <a:moveTo>
                  <a:pt x="1845425" y="16626"/>
                </a:moveTo>
                <a:lnTo>
                  <a:pt x="1820487" y="590204"/>
                </a:lnTo>
                <a:lnTo>
                  <a:pt x="1097280" y="598517"/>
                </a:lnTo>
                <a:lnTo>
                  <a:pt x="1130531" y="839586"/>
                </a:lnTo>
                <a:lnTo>
                  <a:pt x="124691" y="847898"/>
                </a:lnTo>
                <a:lnTo>
                  <a:pt x="141316" y="1670858"/>
                </a:lnTo>
                <a:lnTo>
                  <a:pt x="0" y="1666787"/>
                </a:lnTo>
                <a:lnTo>
                  <a:pt x="33251" y="1945178"/>
                </a:lnTo>
                <a:lnTo>
                  <a:pt x="2901142" y="1970117"/>
                </a:lnTo>
                <a:lnTo>
                  <a:pt x="2892829" y="0"/>
                </a:lnTo>
                <a:lnTo>
                  <a:pt x="1845425" y="16626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8" r="2327" b="2669"/>
          <a:stretch/>
        </p:blipFill>
        <p:spPr>
          <a:xfrm>
            <a:off x="8316987" y="1460203"/>
            <a:ext cx="3605191" cy="5064341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D4B317-2264-5E9D-1964-7AAB7B30A312}"/>
              </a:ext>
            </a:extLst>
          </p:cNvPr>
          <p:cNvSpPr txBox="1"/>
          <p:nvPr/>
        </p:nvSpPr>
        <p:spPr>
          <a:xfrm>
            <a:off x="8891116" y="5166360"/>
            <a:ext cx="2655842" cy="646331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Townhomes: 4 Units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Apartments: 54 Units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60091-954A-4125-A8B2-617A1F4497BF}"/>
              </a:ext>
            </a:extLst>
          </p:cNvPr>
          <p:cNvSpPr txBox="1"/>
          <p:nvPr/>
        </p:nvSpPr>
        <p:spPr>
          <a:xfrm>
            <a:off x="1375142" y="1917821"/>
            <a:ext cx="1865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Johnson Street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020F67A-DD45-45E0-944E-DE461602D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3419" y="1460203"/>
            <a:ext cx="3735515" cy="236029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F1F3882-7EF5-48D2-99B2-410034C16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3419" y="3953922"/>
            <a:ext cx="3746599" cy="27379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90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267E6E-835B-4544-BADF-FB76DDE2B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03" y="1375149"/>
            <a:ext cx="3414597" cy="25417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 Box 12">
            <a:extLst>
              <a:ext uri="{FF2B5EF4-FFF2-40B4-BE49-F238E27FC236}">
                <a16:creationId xmlns:a16="http://schemas.microsoft.com/office/drawing/2014/main" id="{C247625F-6E8D-4EAF-A29D-CBF36738E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35" y="132775"/>
            <a:ext cx="80041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Pizza Bella – 16 N. Brockway Street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45DB50-836D-43C0-87C5-C98055F817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9" y="4192014"/>
            <a:ext cx="6117266" cy="24620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D8FD933-418F-4ADB-8CF7-813572825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9012" y="934167"/>
            <a:ext cx="8169740" cy="342368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5E2659-D414-49B8-866F-3336D65B629F}"/>
              </a:ext>
            </a:extLst>
          </p:cNvPr>
          <p:cNvSpPr txBox="1"/>
          <p:nvPr/>
        </p:nvSpPr>
        <p:spPr>
          <a:xfrm>
            <a:off x="1246374" y="4357850"/>
            <a:ext cx="1123959" cy="369332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201FBB-E824-41E4-B974-47AE2660D7FA}"/>
              </a:ext>
            </a:extLst>
          </p:cNvPr>
          <p:cNvSpPr txBox="1"/>
          <p:nvPr/>
        </p:nvSpPr>
        <p:spPr>
          <a:xfrm>
            <a:off x="10649183" y="1068915"/>
            <a:ext cx="1123959" cy="369332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378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261041A4-2802-A879-3F1B-66050C7FCAA8}"/>
              </a:ext>
            </a:extLst>
          </p:cNvPr>
          <p:cNvSpPr txBox="1">
            <a:spLocks noChangeArrowheads="1"/>
          </p:cNvSpPr>
          <p:nvPr/>
        </p:nvSpPr>
        <p:spPr>
          <a:xfrm>
            <a:off x="7127042" y="1286249"/>
            <a:ext cx="2328862" cy="5777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43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Welcome</a:t>
            </a:r>
            <a:endParaRPr lang="en-US" sz="6000" b="1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sz="3800" b="1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endParaRPr lang="en-US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13" name="Content Placeholder 12" descr="A map of a city&#10;&#10;Description automatically generated">
            <a:extLst>
              <a:ext uri="{FF2B5EF4-FFF2-40B4-BE49-F238E27FC236}">
                <a16:creationId xmlns:a16="http://schemas.microsoft.com/office/drawing/2014/main" id="{5F498B76-AA84-1902-7493-BC23048247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" y="99247"/>
            <a:ext cx="4342367" cy="671093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8B5A2C-3864-68BA-E7ED-3FAA5D42B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7568" y="99247"/>
            <a:ext cx="2147810" cy="1053812"/>
          </a:xfrm>
          <a:prstGeom prst="rect">
            <a:avLst/>
          </a:prstGeom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CCE4C79B-0861-3314-0844-FB2F0A29AFEE}"/>
              </a:ext>
            </a:extLst>
          </p:cNvPr>
          <p:cNvSpPr txBox="1">
            <a:spLocks noChangeArrowheads="1"/>
          </p:cNvSpPr>
          <p:nvPr/>
        </p:nvSpPr>
        <p:spPr>
          <a:xfrm>
            <a:off x="6548213" y="2037216"/>
            <a:ext cx="3486519" cy="100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kern="1200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Jim Schwantz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Mayor</a:t>
            </a:r>
            <a:endParaRPr lang="en-US" sz="20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EAFB95B-48D8-7442-FD50-8C6E61497817}"/>
              </a:ext>
            </a:extLst>
          </p:cNvPr>
          <p:cNvSpPr txBox="1">
            <a:spLocks noChangeArrowheads="1"/>
          </p:cNvSpPr>
          <p:nvPr/>
        </p:nvSpPr>
        <p:spPr>
          <a:xfrm>
            <a:off x="8040587" y="2925030"/>
            <a:ext cx="3988288" cy="100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Hadley Skeffington-Vos</a:t>
            </a:r>
            <a:endParaRPr lang="en-US" sz="20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Deputy Village Manager</a:t>
            </a:r>
            <a:endParaRPr lang="en-US" sz="20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054F9DA-C5DE-5F75-912F-3CE241B12772}"/>
              </a:ext>
            </a:extLst>
          </p:cNvPr>
          <p:cNvSpPr txBox="1">
            <a:spLocks noChangeArrowheads="1"/>
          </p:cNvSpPr>
          <p:nvPr/>
        </p:nvSpPr>
        <p:spPr>
          <a:xfrm>
            <a:off x="4804953" y="2962547"/>
            <a:ext cx="3486519" cy="100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Reid Ottesen</a:t>
            </a:r>
            <a:endParaRPr lang="en-US" sz="20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kern="1200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Village Manager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1E7B16ED-E857-E906-4421-F5494D7CD830}"/>
              </a:ext>
            </a:extLst>
          </p:cNvPr>
          <p:cNvSpPr txBox="1">
            <a:spLocks noChangeArrowheads="1"/>
          </p:cNvSpPr>
          <p:nvPr/>
        </p:nvSpPr>
        <p:spPr>
          <a:xfrm>
            <a:off x="4804953" y="4149547"/>
            <a:ext cx="3486519" cy="100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Bill Nord</a:t>
            </a:r>
            <a:endParaRPr lang="en-US" sz="20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kern="1200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Police Chief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0BD5204-8E2C-C9E8-BC5D-3CD71B1510F4}"/>
              </a:ext>
            </a:extLst>
          </p:cNvPr>
          <p:cNvSpPr txBox="1">
            <a:spLocks noChangeArrowheads="1"/>
          </p:cNvSpPr>
          <p:nvPr/>
        </p:nvSpPr>
        <p:spPr>
          <a:xfrm>
            <a:off x="8291472" y="4149547"/>
            <a:ext cx="3486519" cy="100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kern="1200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Matt Barry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Public Works Director</a:t>
            </a:r>
            <a:endParaRPr lang="en-US" sz="20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4E9D289-821A-9714-3EE8-EE85552185BC}"/>
              </a:ext>
            </a:extLst>
          </p:cNvPr>
          <p:cNvSpPr txBox="1">
            <a:spLocks noChangeArrowheads="1"/>
          </p:cNvSpPr>
          <p:nvPr/>
        </p:nvSpPr>
        <p:spPr>
          <a:xfrm>
            <a:off x="8291472" y="5374064"/>
            <a:ext cx="3486519" cy="100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Corrina  Magnus</a:t>
            </a:r>
            <a:endParaRPr lang="en-US" sz="20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Police Sergeant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kern="1200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(8100 Beat in 2025)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56A956-FF60-6176-F7BD-DA061C834E30}"/>
              </a:ext>
            </a:extLst>
          </p:cNvPr>
          <p:cNvSpPr txBox="1">
            <a:spLocks noChangeArrowheads="1"/>
          </p:cNvSpPr>
          <p:nvPr/>
        </p:nvSpPr>
        <p:spPr>
          <a:xfrm>
            <a:off x="4804952" y="5339520"/>
            <a:ext cx="3486519" cy="1007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Chris Stearns </a:t>
            </a:r>
            <a:endParaRPr lang="en-US" sz="20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ln w="0"/>
                <a:latin typeface="Comic Sans MS" panose="030F0702030302020204" pitchFamily="66" charset="0"/>
                <a:ea typeface="+mj-ea"/>
                <a:cs typeface="+mj-cs"/>
              </a:rPr>
              <a:t>Police Commander</a:t>
            </a:r>
            <a:endParaRPr lang="en-US" sz="2000" b="1" kern="1200" dirty="0">
              <a:ln w="0"/>
              <a:latin typeface="Comic Sans MS" panose="030F0702030302020204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0015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C1966-0161-4FC8-B46E-9E23F0744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8" y="104292"/>
            <a:ext cx="3414597" cy="25417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A683E61-56A7-46EA-B01D-DA341E4DF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208" y="3846641"/>
            <a:ext cx="7412029" cy="289456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EC4453-7C4D-49C8-B64F-FDE538D5D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634" y="51810"/>
            <a:ext cx="4045158" cy="66551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6827C-7CF4-4199-88B9-BEEB4988C1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956" y="116790"/>
            <a:ext cx="3170315" cy="241242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EA7A76-F636-461D-9EDB-2FECAB25A8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4885" y="2118188"/>
            <a:ext cx="2700443" cy="18583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5F3AC93-F958-44E4-84BC-3C913562EBCE}"/>
              </a:ext>
            </a:extLst>
          </p:cNvPr>
          <p:cNvSpPr/>
          <p:nvPr/>
        </p:nvSpPr>
        <p:spPr>
          <a:xfrm rot="21426169">
            <a:off x="4044029" y="744839"/>
            <a:ext cx="1801383" cy="3427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1F399D6-5C0E-4FB8-893E-37FC5D1107BA}"/>
              </a:ext>
            </a:extLst>
          </p:cNvPr>
          <p:cNvSpPr/>
          <p:nvPr/>
        </p:nvSpPr>
        <p:spPr>
          <a:xfrm>
            <a:off x="5738176" y="2646009"/>
            <a:ext cx="1832207" cy="5792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56F282-566C-4B21-95D3-BD1B807170D1}"/>
              </a:ext>
            </a:extLst>
          </p:cNvPr>
          <p:cNvSpPr txBox="1"/>
          <p:nvPr/>
        </p:nvSpPr>
        <p:spPr>
          <a:xfrm>
            <a:off x="630293" y="2790383"/>
            <a:ext cx="3889480" cy="954107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 Cork &amp; Fork and The Cork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5752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26D7DC8-D7B2-4B6D-A921-041813510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47907" y="181846"/>
            <a:ext cx="5200540" cy="341196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59F1C7-67EE-4BC7-B666-A7FEF7895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933" y="229847"/>
            <a:ext cx="3414597" cy="25417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0153074C-F3E5-4078-A41A-C39E06E62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3488" y="3788620"/>
            <a:ext cx="5983889" cy="29747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083E4-5297-497A-B9EA-00E4F647CB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1" y="2927488"/>
            <a:ext cx="4776195" cy="38358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A87A24-3D27-49C3-AD92-A2324CE9B719}"/>
              </a:ext>
            </a:extLst>
          </p:cNvPr>
          <p:cNvSpPr txBox="1"/>
          <p:nvPr/>
        </p:nvSpPr>
        <p:spPr>
          <a:xfrm>
            <a:off x="971654" y="5888504"/>
            <a:ext cx="3356797" cy="646331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Little Broken Things Salon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W. Palatine Road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8ABE6F-F57F-4FA9-A95A-F00C09350517}"/>
              </a:ext>
            </a:extLst>
          </p:cNvPr>
          <p:cNvSpPr txBox="1"/>
          <p:nvPr/>
        </p:nvSpPr>
        <p:spPr>
          <a:xfrm>
            <a:off x="7142418" y="2840532"/>
            <a:ext cx="2611518" cy="646331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Libras Cafe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N. Bothwell </a:t>
            </a: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EB41DF-328B-49C7-BF46-C562075EA0FD}"/>
              </a:ext>
            </a:extLst>
          </p:cNvPr>
          <p:cNvSpPr txBox="1"/>
          <p:nvPr/>
        </p:nvSpPr>
        <p:spPr>
          <a:xfrm>
            <a:off x="7294817" y="6013779"/>
            <a:ext cx="2611518" cy="646331"/>
          </a:xfrm>
          <a:prstGeom prst="rect">
            <a:avLst/>
          </a:prstGeom>
          <a:solidFill>
            <a:schemeClr val="bg2"/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 Legion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122 W. Palatine Road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5987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38" y="222320"/>
            <a:ext cx="2988556" cy="1113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3191A8-3AFA-4EBC-8883-85AA0DDDFC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5634" y="1620434"/>
            <a:ext cx="6443330" cy="509317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54B758-E632-4A03-A767-60EE40321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1016" y="2753066"/>
            <a:ext cx="3936277" cy="1799064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22" name="Text Box 12">
            <a:extLst>
              <a:ext uri="{FF2B5EF4-FFF2-40B4-BE49-F238E27FC236}">
                <a16:creationId xmlns:a16="http://schemas.microsoft.com/office/drawing/2014/main" id="{A7C67C8F-328D-419F-A0A4-DDAB9E458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220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Nessie’s Grove Resubdivision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C31B3A-C5AC-4260-A072-C59509E3F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36" y="2669625"/>
            <a:ext cx="5211336" cy="29494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83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297151" y="100115"/>
            <a:ext cx="74559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Estates at Arcadia Subdivision </a:t>
            </a: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(proposed 6 lots)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7774EF-428B-4C8D-B3C4-06D772202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379" y="1926740"/>
            <a:ext cx="4780526" cy="226868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DB229-EB29-4595-AABC-6F071686ED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566" y="1403132"/>
            <a:ext cx="6881772" cy="53689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9F97CE-C914-4F19-986E-7E5520D3F2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994315" y="3233521"/>
            <a:ext cx="4898157" cy="14908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275986-B4E9-48B9-9186-46D38B6C8B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5" y="4430528"/>
            <a:ext cx="4441518" cy="21333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0548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ea0263-3d0c-4df6-9b2d-ecc02844d30f@namprd09">
            <a:extLst>
              <a:ext uri="{FF2B5EF4-FFF2-40B4-BE49-F238E27FC236}">
                <a16:creationId xmlns:a16="http://schemas.microsoft.com/office/drawing/2014/main" id="{6D5CC4C4-7A9D-4858-8AB9-487BE5808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867" y="3524180"/>
            <a:ext cx="7418700" cy="31115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595293" y="477555"/>
            <a:ext cx="87680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Algonquin Road – 370,000 sq. ft.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53" y="2641600"/>
            <a:ext cx="3682380" cy="3998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Freeform 12"/>
          <p:cNvSpPr/>
          <p:nvPr/>
        </p:nvSpPr>
        <p:spPr>
          <a:xfrm>
            <a:off x="8807450" y="3594099"/>
            <a:ext cx="2622550" cy="2630127"/>
          </a:xfrm>
          <a:custGeom>
            <a:avLst/>
            <a:gdLst>
              <a:gd name="connsiteX0" fmla="*/ 1507183 w 1513489"/>
              <a:gd name="connsiteY0" fmla="*/ 1507183 h 1526102"/>
              <a:gd name="connsiteX1" fmla="*/ 422516 w 1513489"/>
              <a:gd name="connsiteY1" fmla="*/ 1526102 h 1526102"/>
              <a:gd name="connsiteX2" fmla="*/ 0 w 1513489"/>
              <a:gd name="connsiteY2" fmla="*/ 605395 h 1526102"/>
              <a:gd name="connsiteX3" fmla="*/ 416209 w 1513489"/>
              <a:gd name="connsiteY3" fmla="*/ 605395 h 1526102"/>
              <a:gd name="connsiteX4" fmla="*/ 397291 w 1513489"/>
              <a:gd name="connsiteY4" fmla="*/ 0 h 1526102"/>
              <a:gd name="connsiteX5" fmla="*/ 1513489 w 1513489"/>
              <a:gd name="connsiteY5" fmla="*/ 365760 h 1526102"/>
              <a:gd name="connsiteX6" fmla="*/ 1507183 w 1513489"/>
              <a:gd name="connsiteY6" fmla="*/ 1507183 h 1526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3489" h="1526102">
                <a:moveTo>
                  <a:pt x="1507183" y="1507183"/>
                </a:moveTo>
                <a:lnTo>
                  <a:pt x="422516" y="1526102"/>
                </a:lnTo>
                <a:lnTo>
                  <a:pt x="0" y="605395"/>
                </a:lnTo>
                <a:lnTo>
                  <a:pt x="416209" y="605395"/>
                </a:lnTo>
                <a:lnTo>
                  <a:pt x="397291" y="0"/>
                </a:lnTo>
                <a:lnTo>
                  <a:pt x="1513489" y="365760"/>
                </a:lnTo>
                <a:lnTo>
                  <a:pt x="1507183" y="1507183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07321" y="4420739"/>
            <a:ext cx="1419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 Acre Site</a:t>
            </a:r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278390" y="1335891"/>
            <a:ext cx="2865609" cy="3032919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8466ad4d-ff9e-47f6-94ce-eb3b79068d8f@namprd09">
            <a:extLst>
              <a:ext uri="{FF2B5EF4-FFF2-40B4-BE49-F238E27FC236}">
                <a16:creationId xmlns:a16="http://schemas.microsoft.com/office/drawing/2014/main" id="{038F1C33-1C49-4A29-81AC-2EAA088B7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9131" y="1385471"/>
            <a:ext cx="4540250" cy="27455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E4954B-82A1-F4D4-F28F-0DEC7EDCDDE2}"/>
              </a:ext>
            </a:extLst>
          </p:cNvPr>
          <p:cNvSpPr txBox="1"/>
          <p:nvPr/>
        </p:nvSpPr>
        <p:spPr>
          <a:xfrm rot="1177916">
            <a:off x="9166515" y="3263582"/>
            <a:ext cx="16708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Algonquin Rd.</a:t>
            </a:r>
          </a:p>
        </p:txBody>
      </p:sp>
    </p:spTree>
    <p:extLst>
      <p:ext uri="{BB962C8B-B14F-4D97-AF65-F5344CB8AC3E}">
        <p14:creationId xmlns:p14="http://schemas.microsoft.com/office/powerpoint/2010/main" val="3079788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81769" y="455939"/>
            <a:ext cx="6148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 Topics of Interest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916" y="2404202"/>
            <a:ext cx="253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Palatine Road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7C062D6-93DD-B172-6C8F-F5D810676461}"/>
              </a:ext>
            </a:extLst>
          </p:cNvPr>
          <p:cNvSpPr txBox="1">
            <a:spLocks noChangeArrowheads="1"/>
          </p:cNvSpPr>
          <p:nvPr/>
        </p:nvSpPr>
        <p:spPr>
          <a:xfrm>
            <a:off x="1151178" y="1615841"/>
            <a:ext cx="10771001" cy="4580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Comprehensive Land Use Plan Update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Quentin Road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Chicago Bears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Downtown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“Green” Initiatives</a:t>
            </a:r>
          </a:p>
        </p:txBody>
      </p:sp>
      <p:pic>
        <p:nvPicPr>
          <p:cNvPr id="2050" name="Picture 2" descr="Palatine Comprehensive Plan">
            <a:extLst>
              <a:ext uri="{FF2B5EF4-FFF2-40B4-BE49-F238E27FC236}">
                <a16:creationId xmlns:a16="http://schemas.microsoft.com/office/drawing/2014/main" id="{C0630429-01F6-44E4-A0F6-36B14C106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498" y="4451226"/>
            <a:ext cx="4415459" cy="2001330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icago Bears Scores, Stats and ...">
            <a:extLst>
              <a:ext uri="{FF2B5EF4-FFF2-40B4-BE49-F238E27FC236}">
                <a16:creationId xmlns:a16="http://schemas.microsoft.com/office/drawing/2014/main" id="{2250E73A-F665-E174-C420-10772CABE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7" y="4474469"/>
            <a:ext cx="2143125" cy="2072228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1F9C0D-F61A-2A91-9B5C-5E1309E79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21" y="4474469"/>
            <a:ext cx="4063679" cy="2013537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35396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81769" y="455939"/>
            <a:ext cx="6148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Downtown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7916" y="2404202"/>
            <a:ext cx="253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Palatine Road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7C062D6-93DD-B172-6C8F-F5D810676461}"/>
              </a:ext>
            </a:extLst>
          </p:cNvPr>
          <p:cNvSpPr txBox="1">
            <a:spLocks noChangeArrowheads="1"/>
          </p:cNvSpPr>
          <p:nvPr/>
        </p:nvSpPr>
        <p:spPr>
          <a:xfrm>
            <a:off x="1196326" y="1481942"/>
            <a:ext cx="10771001" cy="1607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BMO Public Parking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Palatine and Plum Grove Improvement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Streetscape and Outdoor Dining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F45A5-F300-B5BE-C024-FBC052D65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925" y="3820704"/>
            <a:ext cx="4944331" cy="28212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3999C-0AE3-DF8C-C7F8-5E7CEF88E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90" y="3580856"/>
            <a:ext cx="4771087" cy="28212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F49130-82A0-75A1-406F-135E0B24AB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0707"/>
          <a:stretch/>
        </p:blipFill>
        <p:spPr>
          <a:xfrm>
            <a:off x="8259377" y="1396646"/>
            <a:ext cx="3542098" cy="20443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0871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81769" y="455939"/>
            <a:ext cx="6148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Green Initiatives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916" y="2404202"/>
            <a:ext cx="253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Palatine Road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7C062D6-93DD-B172-6C8F-F5D810676461}"/>
              </a:ext>
            </a:extLst>
          </p:cNvPr>
          <p:cNvSpPr txBox="1">
            <a:spLocks noChangeArrowheads="1"/>
          </p:cNvSpPr>
          <p:nvPr/>
        </p:nvSpPr>
        <p:spPr>
          <a:xfrm>
            <a:off x="1196326" y="1481942"/>
            <a:ext cx="10771001" cy="5376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 Electric and 34 Hybrid Vehicles</a:t>
            </a:r>
          </a:p>
          <a:p>
            <a:pPr marL="1293813" lvl="2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Charging Station grant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LED Lighting – Buildings and Streets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LEEDS level construction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Rain Gardens and other landscape enhancements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Textile Recycling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Community Solar program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Expansion/Investment Bike Routes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Tree City USA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Bronze level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SolSmart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community 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SWANCC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partnership recycling and shredding events</a:t>
            </a:r>
          </a:p>
        </p:txBody>
      </p:sp>
    </p:spTree>
    <p:extLst>
      <p:ext uri="{BB962C8B-B14F-4D97-AF65-F5344CB8AC3E}">
        <p14:creationId xmlns:p14="http://schemas.microsoft.com/office/powerpoint/2010/main" val="38859161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768259" y="1487866"/>
            <a:ext cx="4655477" cy="1060072"/>
          </a:xfrm>
        </p:spPr>
        <p:txBody>
          <a:bodyPr>
            <a:norm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Asking Questions in Portuguese | Practice Portuguese">
            <a:extLst>
              <a:ext uri="{FF2B5EF4-FFF2-40B4-BE49-F238E27FC236}">
                <a16:creationId xmlns:a16="http://schemas.microsoft.com/office/drawing/2014/main" id="{8E021BA1-6708-E036-E056-A8F691500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316" y="2710869"/>
            <a:ext cx="5083365" cy="33827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127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258378" y="477555"/>
            <a:ext cx="68126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atin typeface="Arial" charset="0"/>
              </a:rPr>
              <a:t>Financial Position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65250" y="2330451"/>
            <a:ext cx="9150350" cy="3536950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AutoShape 2" descr="Cash Png Animated - Cartoon Stacks Of Money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0" name="Picture 6" descr="Money Has No Meaning Anymore - Bloombe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13" y="2899443"/>
            <a:ext cx="3706623" cy="2466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et Debt Free this Holiday Season | ClearOne Advantage">
            <a:extLst>
              <a:ext uri="{FF2B5EF4-FFF2-40B4-BE49-F238E27FC236}">
                <a16:creationId xmlns:a16="http://schemas.microsoft.com/office/drawing/2014/main" id="{990C8E84-B28C-14B2-47B4-FE35F9E03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2899443"/>
            <a:ext cx="3706626" cy="24665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77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691699" y="480597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n w="0"/>
                <a:latin typeface="Arial" charset="0"/>
              </a:rPr>
              <a:t>2025 Annual Budget Preview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509745" y="2012107"/>
            <a:ext cx="8144164" cy="455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13" indent="-457200">
              <a:spcBef>
                <a:spcPts val="600"/>
              </a:spcBef>
              <a:spcAft>
                <a:spcPts val="600"/>
              </a:spcAft>
              <a:defRPr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3713" indent="-457200">
              <a:spcBef>
                <a:spcPts val="600"/>
              </a:spcBef>
              <a:spcAft>
                <a:spcPts val="600"/>
              </a:spcAft>
              <a:defRPr/>
            </a:pP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515156A4-AF5D-45E7-ACC4-883B5B9D3BA3}"/>
              </a:ext>
            </a:extLst>
          </p:cNvPr>
          <p:cNvSpPr txBox="1">
            <a:spLocks noChangeArrowheads="1"/>
          </p:cNvSpPr>
          <p:nvPr/>
        </p:nvSpPr>
        <p:spPr>
          <a:xfrm>
            <a:off x="1196326" y="1770951"/>
            <a:ext cx="10771001" cy="455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 property tax increase (6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consecutive year)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Significant Infrastructure Investment:</a:t>
            </a:r>
          </a:p>
          <a:p>
            <a:pPr marL="1293813" lvl="2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$5 million for Harper water tower</a:t>
            </a:r>
          </a:p>
          <a:p>
            <a:pPr marL="1293813" lvl="2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Downtown Reinvestment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Funding to Complete Facility Improvements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Police Department Restructuring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No levy for debt service (“Debt Free” Status)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5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705040" y="147598"/>
            <a:ext cx="799677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Outstanding Debt Obligation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2011 to Present</a:t>
            </a:r>
          </a:p>
        </p:txBody>
      </p:sp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0C3506E9-121B-F55A-A465-0E01F15AB7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2178544"/>
              </p:ext>
            </p:extLst>
          </p:nvPr>
        </p:nvGraphicFramePr>
        <p:xfrm>
          <a:off x="1134625" y="2120810"/>
          <a:ext cx="10645827" cy="4626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941753-2E32-4FEF-956E-606B67C2F483}"/>
              </a:ext>
            </a:extLst>
          </p:cNvPr>
          <p:cNvCxnSpPr>
            <a:cxnSpLocks/>
          </p:cNvCxnSpPr>
          <p:nvPr/>
        </p:nvCxnSpPr>
        <p:spPr>
          <a:xfrm>
            <a:off x="9170324" y="5279403"/>
            <a:ext cx="0" cy="717743"/>
          </a:xfrm>
          <a:prstGeom prst="line">
            <a:avLst/>
          </a:prstGeom>
          <a:ln w="85725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3C5E1BF5-9F57-0ECD-665E-91B72A3E5F1D}"/>
              </a:ext>
            </a:extLst>
          </p:cNvPr>
          <p:cNvSpPr/>
          <p:nvPr/>
        </p:nvSpPr>
        <p:spPr>
          <a:xfrm>
            <a:off x="9230144" y="5301706"/>
            <a:ext cx="337600" cy="151241"/>
          </a:xfrm>
          <a:prstGeom prst="rtTriangle">
            <a:avLst/>
          </a:prstGeom>
          <a:solidFill>
            <a:srgbClr val="2297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507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925" y="232828"/>
            <a:ext cx="2988556" cy="1113571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806148" y="327488"/>
            <a:ext cx="954740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 i="1" dirty="0">
                <a:latin typeface="Arial" charset="0"/>
              </a:rPr>
              <a:t>American Rescue Plan Act (ARPA) Funding</a:t>
            </a:r>
          </a:p>
        </p:txBody>
      </p:sp>
      <p:sp>
        <p:nvSpPr>
          <p:cNvPr id="3" name="AutoShape 2" descr="Cash Png Animated - Cartoon Stacks Of Money Png, Transparent Png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6" name="Picture 6" descr="Palatine OKs Next Steps To Update 2 Fire Stations - Journal &amp; Topics Media  Group">
            <a:extLst>
              <a:ext uri="{FF2B5EF4-FFF2-40B4-BE49-F238E27FC236}">
                <a16:creationId xmlns:a16="http://schemas.microsoft.com/office/drawing/2014/main" id="{E1189545-DFCB-39B3-152A-120FDFB6E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05079" y="4993593"/>
            <a:ext cx="3993878" cy="14261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D0697D-BCB6-DAFE-C074-4C47F6F65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116739"/>
              </p:ext>
            </p:extLst>
          </p:nvPr>
        </p:nvGraphicFramePr>
        <p:xfrm>
          <a:off x="258573" y="1527817"/>
          <a:ext cx="5978598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1275">
                  <a:extLst>
                    <a:ext uri="{9D8B030D-6E8A-4147-A177-3AD203B41FA5}">
                      <a16:colId xmlns:a16="http://schemas.microsoft.com/office/drawing/2014/main" val="1750971255"/>
                    </a:ext>
                  </a:extLst>
                </a:gridCol>
                <a:gridCol w="2637323">
                  <a:extLst>
                    <a:ext uri="{9D8B030D-6E8A-4147-A177-3AD203B41FA5}">
                      <a16:colId xmlns:a16="http://schemas.microsoft.com/office/drawing/2014/main" val="37855860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ALLOCATION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087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Police Body 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$3.5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369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Fire Station 82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$3.25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568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Fire Tower Truck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$1.35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707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Fire Ambulance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$385,000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6746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Public Safety Field Laptops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$255,000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95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Outdoor Warning Sirens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$240,000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231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Chest Compression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$33,500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005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Sidewalk Expansion/Replacement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$1.04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540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Creek Stabilization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309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Watermain Extension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$1.02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711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    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$12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789390"/>
                  </a:ext>
                </a:extLst>
              </a:tr>
            </a:tbl>
          </a:graphicData>
        </a:graphic>
      </p:graphicFrame>
      <p:pic>
        <p:nvPicPr>
          <p:cNvPr id="1026" name="Picture 2" descr="Palatine FD Tower 85 « chicagoareafire.com">
            <a:extLst>
              <a:ext uri="{FF2B5EF4-FFF2-40B4-BE49-F238E27FC236}">
                <a16:creationId xmlns:a16="http://schemas.microsoft.com/office/drawing/2014/main" id="{A15BA645-CC8A-BAAA-A38F-7BAFA22E0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7" t="27535" r="5367" b="26321"/>
          <a:stretch/>
        </p:blipFill>
        <p:spPr bwMode="auto">
          <a:xfrm>
            <a:off x="6724555" y="3166712"/>
            <a:ext cx="5212080" cy="170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lstering situational awareness and ...">
            <a:extLst>
              <a:ext uri="{FF2B5EF4-FFF2-40B4-BE49-F238E27FC236}">
                <a16:creationId xmlns:a16="http://schemas.microsoft.com/office/drawing/2014/main" id="{36778B4F-C9E7-443E-CC46-FEFF89A9D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067" y="1527817"/>
            <a:ext cx="1975399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place Concrete Sidewalk Pavement ...">
            <a:extLst>
              <a:ext uri="{FF2B5EF4-FFF2-40B4-BE49-F238E27FC236}">
                <a16:creationId xmlns:a16="http://schemas.microsoft.com/office/drawing/2014/main" id="{D70A2406-CBDF-DFEF-1C50-7CA3FADD4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r="15651"/>
          <a:stretch/>
        </p:blipFill>
        <p:spPr bwMode="auto">
          <a:xfrm>
            <a:off x="6718286" y="1687404"/>
            <a:ext cx="2473692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776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881769" y="455939"/>
            <a:ext cx="6148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ln w="0"/>
                <a:solidFill>
                  <a:prstClr val="black"/>
                </a:solidFill>
                <a:latin typeface="Arial" charset="0"/>
              </a:rPr>
              <a:t>Grant Procurement</a:t>
            </a:r>
            <a:endParaRPr kumimoji="0" lang="en-US" sz="3600" b="1" i="1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916" y="2404202"/>
            <a:ext cx="253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Palatine Road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7C062D6-93DD-B172-6C8F-F5D810676461}"/>
              </a:ext>
            </a:extLst>
          </p:cNvPr>
          <p:cNvSpPr txBox="1">
            <a:spLocks noChangeArrowheads="1"/>
          </p:cNvSpPr>
          <p:nvPr/>
        </p:nvSpPr>
        <p:spPr>
          <a:xfrm>
            <a:off x="-180086" y="1594168"/>
            <a:ext cx="10771001" cy="504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Illinois Avenue ($1.155 million)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Palatine/Quentin ($2.874 million)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Creek Stabilization ($350k)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Baldwin Bridge ($1.861)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Palatine and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Rohlwing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($2.379 million)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Dundee and Hicks ($2.531 million)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Michigan Avenue ($550k)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Trees ($30k)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Water System (Standpipe) ($600k)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Lead Service Line ($50k)</a:t>
            </a: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Electric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Motorccyle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($50k)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A1C66A-6864-782F-54E4-2D2C7CE72F3F}"/>
              </a:ext>
            </a:extLst>
          </p:cNvPr>
          <p:cNvSpPr txBox="1">
            <a:spLocks noChangeArrowheads="1"/>
          </p:cNvSpPr>
          <p:nvPr/>
        </p:nvSpPr>
        <p:spPr>
          <a:xfrm>
            <a:off x="6300078" y="2404202"/>
            <a:ext cx="5430603" cy="2389179"/>
          </a:xfrm>
          <a:prstGeom prst="rect">
            <a:avLst/>
          </a:prstGeom>
          <a:gradFill>
            <a:gsLst>
              <a:gs pos="96000">
                <a:schemeClr val="accent2">
                  <a:lumMod val="40000"/>
                  <a:lumOff val="60000"/>
                </a:schemeClr>
              </a:gs>
              <a:gs pos="0">
                <a:schemeClr val="bg1">
                  <a:shade val="64000"/>
                  <a:lumMod val="88000"/>
                </a:schemeClr>
              </a:gs>
            </a:gsLst>
            <a:lin ang="5400000" scaled="0"/>
          </a:gradFill>
          <a:ln w="44450" cap="rnd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30603"/>
                      <a:gd name="connsiteY0" fmla="*/ 0 h 1965593"/>
                      <a:gd name="connsiteX1" fmla="*/ 5430603 w 5430603"/>
                      <a:gd name="connsiteY1" fmla="*/ 0 h 1965593"/>
                      <a:gd name="connsiteX2" fmla="*/ 5430603 w 5430603"/>
                      <a:gd name="connsiteY2" fmla="*/ 1965593 h 1965593"/>
                      <a:gd name="connsiteX3" fmla="*/ 0 w 5430603"/>
                      <a:gd name="connsiteY3" fmla="*/ 1965593 h 1965593"/>
                      <a:gd name="connsiteX4" fmla="*/ 0 w 5430603"/>
                      <a:gd name="connsiteY4" fmla="*/ 0 h 1965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0603" h="1965593" fill="none" extrusionOk="0">
                        <a:moveTo>
                          <a:pt x="0" y="0"/>
                        </a:moveTo>
                        <a:cubicBezTo>
                          <a:pt x="624569" y="-49533"/>
                          <a:pt x="3058277" y="-14809"/>
                          <a:pt x="5430603" y="0"/>
                        </a:cubicBezTo>
                        <a:cubicBezTo>
                          <a:pt x="5518242" y="554441"/>
                          <a:pt x="5357924" y="1713465"/>
                          <a:pt x="5430603" y="1965593"/>
                        </a:cubicBezTo>
                        <a:cubicBezTo>
                          <a:pt x="3115803" y="1917362"/>
                          <a:pt x="1376430" y="2050048"/>
                          <a:pt x="0" y="1965593"/>
                        </a:cubicBezTo>
                        <a:cubicBezTo>
                          <a:pt x="-38581" y="1642216"/>
                          <a:pt x="63341" y="841878"/>
                          <a:pt x="0" y="0"/>
                        </a:cubicBezTo>
                        <a:close/>
                      </a:path>
                      <a:path w="5430603" h="1965593" stroke="0" extrusionOk="0">
                        <a:moveTo>
                          <a:pt x="0" y="0"/>
                        </a:moveTo>
                        <a:cubicBezTo>
                          <a:pt x="1322522" y="118645"/>
                          <a:pt x="4459792" y="116012"/>
                          <a:pt x="5430603" y="0"/>
                        </a:cubicBezTo>
                        <a:cubicBezTo>
                          <a:pt x="5297721" y="936330"/>
                          <a:pt x="5515554" y="1070627"/>
                          <a:pt x="5430603" y="1965593"/>
                        </a:cubicBezTo>
                        <a:cubicBezTo>
                          <a:pt x="4018697" y="2100193"/>
                          <a:pt x="797197" y="1808397"/>
                          <a:pt x="0" y="1965593"/>
                        </a:cubicBezTo>
                        <a:cubicBezTo>
                          <a:pt x="-20187" y="1756986"/>
                          <a:pt x="-152480" y="72516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13" lvl="1" indent="0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93713" lvl="1" indent="0" algn="ctr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$12.43 Million in Grants</a:t>
            </a:r>
          </a:p>
          <a:p>
            <a:pPr marL="493713" lvl="1" indent="0" algn="ctr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  <a:p>
            <a:pPr marL="493713" lvl="1" indent="0" algn="ctr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57% Increase in Property Taxes for one year</a:t>
            </a:r>
          </a:p>
        </p:txBody>
      </p:sp>
    </p:spTree>
    <p:extLst>
      <p:ext uri="{BB962C8B-B14F-4D97-AF65-F5344CB8AC3E}">
        <p14:creationId xmlns:p14="http://schemas.microsoft.com/office/powerpoint/2010/main" val="535565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49333" y="373104"/>
            <a:ext cx="11459183" cy="11920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i="1" cap="all" dirty="0">
                <a:ln w="0"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Police Initiatives and Updates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669A694-BE25-4F7B-BB6B-F697BB688AC8}"/>
              </a:ext>
            </a:extLst>
          </p:cNvPr>
          <p:cNvSpPr txBox="1">
            <a:spLocks noChangeArrowheads="1"/>
          </p:cNvSpPr>
          <p:nvPr/>
        </p:nvSpPr>
        <p:spPr>
          <a:xfrm>
            <a:off x="971654" y="4330483"/>
            <a:ext cx="10680045" cy="1993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93712" lvl="1" indent="0">
              <a:spcBef>
                <a:spcPct val="50000"/>
              </a:spcBef>
              <a:buNone/>
              <a:tabLst>
                <a:tab pos="282575" algn="l"/>
                <a:tab pos="6794500" algn="l"/>
                <a:tab pos="8466138" algn="r"/>
              </a:tabLst>
            </a:pPr>
            <a:endParaRPr lang="en-US" sz="2200" b="1" dirty="0">
              <a:ln w="0"/>
              <a:latin typeface="Arial" charset="0"/>
            </a:endParaRPr>
          </a:p>
        </p:txBody>
      </p:sp>
      <p:pic>
        <p:nvPicPr>
          <p:cNvPr id="1026" name="Picture 2" descr="Palatine Police Headquarters by Palatine Police Headquarters in Palatine,  IL | ProView">
            <a:extLst>
              <a:ext uri="{FF2B5EF4-FFF2-40B4-BE49-F238E27FC236}">
                <a16:creationId xmlns:a16="http://schemas.microsoft.com/office/drawing/2014/main" id="{BBFA1DDA-8B12-81C9-DE26-E641AC83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16" y="2764547"/>
            <a:ext cx="5263750" cy="34813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drawing of a face&#10;&#10;Description automatically generated">
            <a:extLst>
              <a:ext uri="{FF2B5EF4-FFF2-40B4-BE49-F238E27FC236}">
                <a16:creationId xmlns:a16="http://schemas.microsoft.com/office/drawing/2014/main" id="{0EE73EB9-066F-F49F-B4FE-E8C765FF2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FBEE9A78-6FB3-6FA5-0158-FA901AFD6901}"/>
              </a:ext>
            </a:extLst>
          </p:cNvPr>
          <p:cNvSpPr txBox="1">
            <a:spLocks noChangeArrowheads="1"/>
          </p:cNvSpPr>
          <p:nvPr/>
        </p:nvSpPr>
        <p:spPr>
          <a:xfrm>
            <a:off x="-171155" y="1984450"/>
            <a:ext cx="10771001" cy="5041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Community Engagement and Planning Division</a:t>
            </a:r>
          </a:p>
          <a:p>
            <a:pPr marL="1293813" lvl="2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Refocus on Neighborhood Based Policing</a:t>
            </a:r>
          </a:p>
          <a:p>
            <a:pPr marL="1293813" lvl="2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Social Services</a:t>
            </a:r>
          </a:p>
          <a:p>
            <a:pPr marL="1293813" lvl="2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Emergency Management</a:t>
            </a:r>
          </a:p>
          <a:p>
            <a:pPr marL="1293813" lvl="2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Grant Procurement and Planning</a:t>
            </a:r>
          </a:p>
          <a:p>
            <a:pPr marL="1293813" lvl="2" indent="-342900">
              <a:spcBef>
                <a:spcPts val="0"/>
              </a:spcBef>
              <a:spcAft>
                <a:spcPts val="1200"/>
              </a:spcAft>
              <a:defRPr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6613" lvl="1" indent="-34290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Beat Issues</a:t>
            </a:r>
          </a:p>
        </p:txBody>
      </p:sp>
    </p:spTree>
    <p:extLst>
      <p:ext uri="{BB962C8B-B14F-4D97-AF65-F5344CB8AC3E}">
        <p14:creationId xmlns:p14="http://schemas.microsoft.com/office/powerpoint/2010/main" val="785158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099B9A-B791-4709-9C59-00419B2F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822" y="222320"/>
            <a:ext cx="2988556" cy="1113571"/>
          </a:xfrm>
          <a:prstGeom prst="rect">
            <a:avLst/>
          </a:prstGeo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983220" y="477555"/>
            <a:ext cx="79967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Development Updates</a:t>
            </a:r>
          </a:p>
        </p:txBody>
      </p:sp>
      <p:pic>
        <p:nvPicPr>
          <p:cNvPr id="2" name="Picture 4" descr="Pizza &amp; Authentic Italian Food | Pizza Bella">
            <a:extLst>
              <a:ext uri="{FF2B5EF4-FFF2-40B4-BE49-F238E27FC236}">
                <a16:creationId xmlns:a16="http://schemas.microsoft.com/office/drawing/2014/main" id="{7A6A9FA8-880A-4212-AFB0-C26B58B0C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380" y="1871419"/>
            <a:ext cx="2432389" cy="173742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ook, Cork and Fork">
            <a:extLst>
              <a:ext uri="{FF2B5EF4-FFF2-40B4-BE49-F238E27FC236}">
                <a16:creationId xmlns:a16="http://schemas.microsoft.com/office/drawing/2014/main" id="{35DFEBEC-92D3-4BF7-8318-7DAC56EB7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259" y="1871420"/>
            <a:ext cx="2538965" cy="17374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ittle Broken Things">
            <a:extLst>
              <a:ext uri="{FF2B5EF4-FFF2-40B4-BE49-F238E27FC236}">
                <a16:creationId xmlns:a16="http://schemas.microsoft.com/office/drawing/2014/main" id="{C6607B85-783D-4068-BAD4-55F099448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61" y="1871418"/>
            <a:ext cx="1737421" cy="173742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wo Libras Cafe">
            <a:extLst>
              <a:ext uri="{FF2B5EF4-FFF2-40B4-BE49-F238E27FC236}">
                <a16:creationId xmlns:a16="http://schemas.microsoft.com/office/drawing/2014/main" id="{C5938236-2998-4734-BB23-48B048E6B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572" y="1879033"/>
            <a:ext cx="2123048" cy="173382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Wendy's - Wikipedia">
            <a:extLst>
              <a:ext uri="{FF2B5EF4-FFF2-40B4-BE49-F238E27FC236}">
                <a16:creationId xmlns:a16="http://schemas.microsoft.com/office/drawing/2014/main" id="{5CBD53AD-A3E6-4DC0-8FD3-F69C65947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262" y="3929135"/>
            <a:ext cx="2699894" cy="256381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KFC - Wikipedia">
            <a:extLst>
              <a:ext uri="{FF2B5EF4-FFF2-40B4-BE49-F238E27FC236}">
                <a16:creationId xmlns:a16="http://schemas.microsoft.com/office/drawing/2014/main" id="{BF655A94-C2C4-4D57-A726-35FAA4C5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24" y="3917488"/>
            <a:ext cx="2575460" cy="25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Local Market Foods | South Shore Chicago New Grocery Store">
            <a:extLst>
              <a:ext uri="{FF2B5EF4-FFF2-40B4-BE49-F238E27FC236}">
                <a16:creationId xmlns:a16="http://schemas.microsoft.com/office/drawing/2014/main" id="{57D45403-2DDE-4334-AA54-4EF8EA050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752" y="3918979"/>
            <a:ext cx="2720204" cy="258159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861E34-4114-49E7-2B3D-57539ADF0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5" b="4643"/>
          <a:stretch/>
        </p:blipFill>
        <p:spPr bwMode="auto">
          <a:xfrm>
            <a:off x="598798" y="3929135"/>
            <a:ext cx="2432388" cy="256381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976513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12428</TotalTime>
  <Words>838</Words>
  <Application>Microsoft Office PowerPoint</Application>
  <PresentationFormat>Widescreen</PresentationFormat>
  <Paragraphs>205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Symbol</vt:lpstr>
      <vt:lpstr>Tw Cen MT</vt:lpstr>
      <vt:lpstr>Wingdings</vt:lpstr>
      <vt:lpstr>Droplet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Village of Palatine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Revenues</dc:title>
  <dc:creator>Michael Jacobs</dc:creator>
  <cp:lastModifiedBy>Reid Ottesen</cp:lastModifiedBy>
  <cp:revision>420</cp:revision>
  <cp:lastPrinted>2024-10-09T15:08:19Z</cp:lastPrinted>
  <dcterms:created xsi:type="dcterms:W3CDTF">2020-10-20T17:56:45Z</dcterms:created>
  <dcterms:modified xsi:type="dcterms:W3CDTF">2024-10-09T15:17:59Z</dcterms:modified>
</cp:coreProperties>
</file>